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91377"/>
  </p:normalViewPr>
  <p:slideViewPr>
    <p:cSldViewPr snapToGrid="0" snapToObjects="1">
      <p:cViewPr varScale="1">
        <p:scale>
          <a:sx n="56" d="100"/>
          <a:sy n="56" d="100"/>
        </p:scale>
        <p:origin x="184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DCE92-86AA-7F47-B0F7-B5CD9A899022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6C716-6F5F-9943-94F5-8FB764407D4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518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76C716-6F5F-9943-94F5-8FB764407D4F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572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947E9-2307-52C0-DAE4-448196C7D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9E0175-EEE3-8BB4-34CF-103D94164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178468B-A86C-13A9-75C8-85E69A822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ECAAFA6-C49D-9834-D40A-B6BDC018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43D6A2D-6B93-1713-892F-67FA5384C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60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61E16-306F-F084-4500-DEA5E0D13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50172A0-A432-8189-ADBC-119026C12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2A19533-44DC-19B5-A22B-D92294979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CD2FC76-7AA7-455C-CE2E-BA991C4E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760D500-F317-96CB-0D48-02AE8939A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698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01230B2-51B5-3B0D-D2DB-34CC43F13F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98A7F37-FA69-8361-6491-656D7454F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36315C7-FD5F-2635-0189-063EA2753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74217F0-9F89-8E7F-50A1-30929C47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204519A-52D5-50C0-E7E4-097830F3B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053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18DB6-937B-DEF5-43C5-6B19C67B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03D0492-E1BC-0F01-7E4E-F9B9526E9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595EAC0-2332-149B-2A54-8EF8B952D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B31FEAB-C931-9C59-CD19-556FB21E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D35C75F-25B2-CD82-5B24-31BB978CE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818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67770-5B40-88DE-B73E-41F0696B1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C1B0BE-DD7E-22C6-AB9D-EE55DA618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A6EB1B-C8C4-E50D-AFB7-46E8694D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10273F7-739B-1889-5309-9469B5574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239F40F-D481-F453-4754-76459173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88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3E5FF-8F2E-0CA9-9663-3C55868B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C6158F7-DAD2-82A9-B5AB-8D802584A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CDAD357-787D-3153-3E3E-B8A167084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FD4CDF4-F0B2-6DB4-045C-B20D9563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F463E08-417E-B8FF-B814-66E4BEEB6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5896918-C684-93AF-435A-F47F8AE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838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F343B-717B-4F89-2BB0-A8554E712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33C8CEC-07DC-D034-8B84-EAABF1849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B48A95F-0581-0988-A1A9-EEAC979AF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43329269-2FD3-CC17-FDF9-1B015CC0CC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1A91EDDF-B173-DEEC-37B7-5EA949839B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C507B73-AA2A-ABED-CE89-FC6640A2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25D675B-F875-B2CE-79B5-B4A54261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E780C64-B6E0-69C8-9812-91021F69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354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380FB-1B2C-7C01-E246-7C386A8A0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9A591F6A-3083-45F2-7860-86DC1D1FF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6D94FB4-23E3-0FF1-0149-5B04A13C1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4283F09-648A-E560-AADF-4CD9AA49F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40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39BAB4D3-F84B-EEB0-F362-4A65273D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650843E-78CF-BD45-4F9E-319076B6F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6FEF427C-49DE-1DA1-D005-249A5330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528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AEFDB-5FC1-00AF-2DD3-45EA99358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1C50AF7-1461-2D3A-AFC6-D3DA3DE2F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11885B9-EA39-B98B-5E46-453FE1C21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9932FD0-2037-F1E4-0E16-D72682E13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11BFB2A-ABAD-DE97-7BE1-AABFE3F76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8BCD55E-D16D-15CA-C033-661DE425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712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1D349-CC8B-D460-E5A2-59C17206E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B065914-94A7-A5EF-18EB-CF36CEB633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45AA728-18EC-18AA-E289-6B50657D1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946740F-1797-9EB7-1AD5-A63E53A9E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98F28A9-9F41-491E-EE21-AA246C1CE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FCEC927-BB7D-F557-8A89-C2077720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937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443FE6B4-28BF-ACB6-0310-A33BABB7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B54C244-E678-257D-5722-000A1FE46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2D55312-A5D7-A38F-9F50-8F34B8E96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76673-156A-7442-9A4D-4F22DAB607AC}" type="datetimeFigureOut">
              <a:rPr lang="pt-PT" smtClean="0"/>
              <a:t>01/06/22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1101CCF-7A3D-E785-C1E2-0D05E937D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E9297E8-4EB3-4DA0-1FB9-6DD425967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4E87C-CD3B-A64C-AF2D-A0D2A74D29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057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C5EA47C-D654-97E1-1481-EC7E3C3DA627}"/>
              </a:ext>
            </a:extLst>
          </p:cNvPr>
          <p:cNvSpPr txBox="1"/>
          <p:nvPr/>
        </p:nvSpPr>
        <p:spPr>
          <a:xfrm>
            <a:off x="481081" y="292173"/>
            <a:ext cx="11312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Phenotype-Genotype Correlation in Colorectal Cancer: A Real-Life Study</a:t>
            </a:r>
          </a:p>
          <a:p>
            <a:pPr algn="ctr"/>
            <a:endParaRPr lang="pt-PT" b="1" dirty="0"/>
          </a:p>
          <a:p>
            <a:pPr algn="ctr"/>
            <a:r>
              <a:rPr lang="pt-PT" sz="1400" dirty="0"/>
              <a:t>Frias-Gomes C, Sousa A.C, Rolim I, Henriques A.R, Branco F, Janeiro A, Malveiro S, Dário A.R, Oliveira M.H, Borralho P, Teixeira J.A, Faria A, </a:t>
            </a:r>
          </a:p>
          <a:p>
            <a:pPr algn="ctr"/>
            <a:r>
              <a:rPr lang="pt-PT" sz="1400" dirty="0"/>
              <a:t>Maio R, Fonseca I, Cravo M.</a:t>
            </a:r>
          </a:p>
        </p:txBody>
      </p:sp>
      <p:cxnSp>
        <p:nvCxnSpPr>
          <p:cNvPr id="6" name="Conexão Reta 5">
            <a:extLst>
              <a:ext uri="{FF2B5EF4-FFF2-40B4-BE49-F238E27FC236}">
                <a16:creationId xmlns:a16="http://schemas.microsoft.com/office/drawing/2014/main" id="{905C75DD-8E22-15B1-9E97-12F84C177A21}"/>
              </a:ext>
            </a:extLst>
          </p:cNvPr>
          <p:cNvCxnSpPr>
            <a:cxnSpLocks/>
          </p:cNvCxnSpPr>
          <p:nvPr/>
        </p:nvCxnSpPr>
        <p:spPr>
          <a:xfrm>
            <a:off x="287383" y="1946366"/>
            <a:ext cx="11699830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0BCFC35A-A258-6C21-B441-543BE48D87A4}"/>
              </a:ext>
            </a:extLst>
          </p:cNvPr>
          <p:cNvSpPr txBox="1"/>
          <p:nvPr/>
        </p:nvSpPr>
        <p:spPr>
          <a:xfrm>
            <a:off x="439783" y="2228671"/>
            <a:ext cx="11304542" cy="153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600" dirty="0"/>
              <a:t>O cancro colo-rectal (CCR) é uma </a:t>
            </a:r>
            <a:r>
              <a:rPr lang="pt-PT" sz="1600" b="1" dirty="0"/>
              <a:t>doença heterogénea</a:t>
            </a:r>
            <a:r>
              <a:rPr lang="pt-PT" sz="1600" dirty="0"/>
              <a:t>, com três vias distintas de carcinogénese: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pt-PT" sz="1600" dirty="0"/>
              <a:t>Instabilidade cromossómica (mutação </a:t>
            </a:r>
            <a:r>
              <a:rPr lang="pt-PT" sz="1600" i="1" dirty="0"/>
              <a:t>RAS);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pt-PT" sz="1600" dirty="0"/>
              <a:t>Via </a:t>
            </a:r>
            <a:r>
              <a:rPr lang="pt-PT" sz="1600" dirty="0" err="1"/>
              <a:t>mutadora</a:t>
            </a:r>
            <a:r>
              <a:rPr lang="pt-PT" sz="1600" dirty="0"/>
              <a:t> (silenciamento de expressão de proteínas reparadoras de DNA, incluindo MLH1, MSH2, PMS2 e/ou MSH6);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pt-PT" sz="1600" dirty="0"/>
              <a:t>Via </a:t>
            </a:r>
            <a:r>
              <a:rPr lang="pt-PT" sz="1600" dirty="0" err="1"/>
              <a:t>metiladora</a:t>
            </a:r>
            <a:r>
              <a:rPr lang="pt-PT" sz="1600" dirty="0"/>
              <a:t> pela mutação </a:t>
            </a:r>
            <a:r>
              <a:rPr lang="pt-PT" sz="1600" i="1" dirty="0"/>
              <a:t>BRAF </a:t>
            </a:r>
            <a:r>
              <a:rPr lang="pt-PT" sz="1600" dirty="0"/>
              <a:t>e </a:t>
            </a:r>
            <a:r>
              <a:rPr lang="pt-PT" sz="1600" dirty="0" err="1"/>
              <a:t>hipermetilação</a:t>
            </a:r>
            <a:r>
              <a:rPr lang="pt-PT" sz="1600" dirty="0"/>
              <a:t> MLH1.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DCB444D-2FA9-0BF8-87FA-1DE68A02D679}"/>
              </a:ext>
            </a:extLst>
          </p:cNvPr>
          <p:cNvSpPr txBox="1"/>
          <p:nvPr/>
        </p:nvSpPr>
        <p:spPr>
          <a:xfrm>
            <a:off x="439783" y="4042485"/>
            <a:ext cx="11304541" cy="792846"/>
          </a:xfrm>
          <a:prstGeom prst="rect">
            <a:avLst/>
          </a:prstGeom>
          <a:solidFill>
            <a:schemeClr val="accent6">
              <a:lumMod val="20000"/>
              <a:lumOff val="80000"/>
              <a:alpha val="52808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600" dirty="0"/>
              <a:t>O nosso objetivo foi </a:t>
            </a:r>
            <a:r>
              <a:rPr lang="pt-PT" sz="1600" b="1" dirty="0"/>
              <a:t>caracterizar os CCR(s) operados com intuito curativo</a:t>
            </a:r>
            <a:r>
              <a:rPr lang="pt-PT" sz="1600" dirty="0"/>
              <a:t>, no nosso hospital, do ponto de vista </a:t>
            </a:r>
            <a:r>
              <a:rPr lang="pt-PT" sz="1600" b="1" dirty="0"/>
              <a:t>morfológico e molecular </a:t>
            </a:r>
            <a:r>
              <a:rPr lang="pt-PT" sz="1600" dirty="0"/>
              <a:t>e avaliar o seu impacto no </a:t>
            </a:r>
            <a:r>
              <a:rPr lang="pt-PT" sz="1600" b="1" dirty="0"/>
              <a:t>curso clínico da doença</a:t>
            </a:r>
            <a:r>
              <a:rPr lang="pt-PT" sz="1600" dirty="0"/>
              <a:t>.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FFA4B92-F7B9-F377-DC31-2FD4350C247F}"/>
              </a:ext>
            </a:extLst>
          </p:cNvPr>
          <p:cNvSpPr txBox="1"/>
          <p:nvPr/>
        </p:nvSpPr>
        <p:spPr>
          <a:xfrm>
            <a:off x="1385887" y="5249313"/>
            <a:ext cx="10358436" cy="1316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presença de mutação 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</a:t>
            </a: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BRAF</a:t>
            </a: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foi avaliada por 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time </a:t>
            </a:r>
            <a:r>
              <a:rPr lang="pt-PT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polymerase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chain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reaction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PT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rt-PCR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Apenas tumores 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 </a:t>
            </a:r>
            <a:r>
              <a:rPr lang="pt-PT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wild-type</a:t>
            </a: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PT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RASwt</a:t>
            </a: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foram testados para a mutação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BRAF</a:t>
            </a: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deficiência de expressão de proteínas reparadoras de DNA (MMR) foi avaliada através de </a:t>
            </a:r>
            <a:r>
              <a:rPr lang="pt-PT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tissue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microarrays</a:t>
            </a:r>
            <a:r>
              <a:rPr lang="pt-P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(TMA), de forma independente por dois patologistas. </a:t>
            </a:r>
          </a:p>
          <a:p>
            <a:pPr marL="285750" indent="-28575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tumores com metilação de MLH1 ou PMS2 e mutação BRAF foram considerados como parte da via </a:t>
            </a:r>
            <a:r>
              <a:rPr lang="pt-PT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metiladora</a:t>
            </a:r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30" name="Picture 6" descr="Microscópio de laboratório - ícones de networking grátis">
            <a:extLst>
              <a:ext uri="{FF2B5EF4-FFF2-40B4-BE49-F238E27FC236}">
                <a16:creationId xmlns:a16="http://schemas.microsoft.com/office/drawing/2014/main" id="{6AF6A26B-70B7-EA0A-00A6-236770579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06" y="5272091"/>
            <a:ext cx="1208007" cy="120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52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C5EA47C-D654-97E1-1481-EC7E3C3DA627}"/>
              </a:ext>
            </a:extLst>
          </p:cNvPr>
          <p:cNvSpPr txBox="1"/>
          <p:nvPr/>
        </p:nvSpPr>
        <p:spPr>
          <a:xfrm>
            <a:off x="574766" y="182065"/>
            <a:ext cx="11312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Phenotype-Genotype Correlation in Colorectal Cancer: A Real-Life Study</a:t>
            </a:r>
          </a:p>
          <a:p>
            <a:pPr algn="ctr"/>
            <a:endParaRPr lang="pt-PT" b="1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5D28902-3C0B-EA02-8328-CDE1CF7C4134}"/>
              </a:ext>
            </a:extLst>
          </p:cNvPr>
          <p:cNvSpPr txBox="1"/>
          <p:nvPr/>
        </p:nvSpPr>
        <p:spPr>
          <a:xfrm>
            <a:off x="287384" y="1000980"/>
            <a:ext cx="4798967" cy="5224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Incluídos 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242 doentes consecutivos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tratados entre 2012 e 2014, no Hospital Beatriz Ângelo.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mediana de seguimento foi de 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49 meses 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(IQR 34-58). </a:t>
            </a:r>
            <a:endParaRPr lang="pt-P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Estadiamento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20.7% </a:t>
            </a:r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I, 32.6% </a:t>
            </a:r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II, 33.5% </a:t>
            </a:r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III e 13.2% </a:t>
            </a:r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IV.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taxa de mortalidade foi de 34.7%, taxa de recidiva nos estádios I-III foi de 18.6% e taxa de progressão de doença em 44% no </a:t>
            </a: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IV.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 dos doentes </a:t>
            </a: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I-III receberem quimioterapia adjuvante.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proporção da 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mutação </a:t>
            </a:r>
            <a:r>
              <a:rPr lang="pt-P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foi de 55.6%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inativação 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BRAF em 7% 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de tumores deficientes para 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MMR de 15.6%.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1C93166-41E2-1633-A2B2-2B8E53044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091" y="956984"/>
            <a:ext cx="6486525" cy="335363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52B54F0-6DAD-083F-441C-013BA0A1BE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8092" y="4289790"/>
            <a:ext cx="6657974" cy="2545839"/>
          </a:xfrm>
          <a:prstGeom prst="rect">
            <a:avLst/>
          </a:prstGeom>
        </p:spPr>
      </p:pic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5D60861C-5C47-3F63-62A7-D85085CEA85A}"/>
              </a:ext>
            </a:extLst>
          </p:cNvPr>
          <p:cNvCxnSpPr>
            <a:cxnSpLocks/>
          </p:cNvCxnSpPr>
          <p:nvPr/>
        </p:nvCxnSpPr>
        <p:spPr>
          <a:xfrm>
            <a:off x="246085" y="660488"/>
            <a:ext cx="11699830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5235C59E-E177-3E8B-6C6B-92C28673C588}"/>
              </a:ext>
            </a:extLst>
          </p:cNvPr>
          <p:cNvSpPr txBox="1"/>
          <p:nvPr/>
        </p:nvSpPr>
        <p:spPr>
          <a:xfrm>
            <a:off x="6683080" y="1195641"/>
            <a:ext cx="2063999" cy="340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CA" sz="12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Survival </a:t>
            </a:r>
            <a:endParaRPr lang="en-CA" sz="1200" b="1" i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3FBF672-AE64-E89E-80FE-02383D2AA116}"/>
              </a:ext>
            </a:extLst>
          </p:cNvPr>
          <p:cNvSpPr txBox="1"/>
          <p:nvPr/>
        </p:nvSpPr>
        <p:spPr>
          <a:xfrm>
            <a:off x="9604805" y="1195640"/>
            <a:ext cx="2063999" cy="340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CA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Disease-free survival</a:t>
            </a:r>
            <a:endParaRPr lang="en-CA" sz="12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70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3A417A20-3C5C-6D5A-70A4-D7682A86B8F6}"/>
              </a:ext>
            </a:extLst>
          </p:cNvPr>
          <p:cNvSpPr txBox="1"/>
          <p:nvPr/>
        </p:nvSpPr>
        <p:spPr>
          <a:xfrm>
            <a:off x="246084" y="1306819"/>
            <a:ext cx="11699829" cy="4486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nossa coorte, a 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mutação </a:t>
            </a:r>
            <a:r>
              <a:rPr lang="pt-P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foi um importante fator de prognóstico nos </a:t>
            </a:r>
            <a:r>
              <a:rPr lang="pt-PT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I-III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 se associar a menor sobrevivência livre de doença e sobrevivência global, sugerindo que uma vigilância mais apertada e/ou terapêutica mais agressiva pode ser considerada nestes doentes, mesmo em </a:t>
            </a: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estadios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precoces (II).  </a:t>
            </a:r>
          </a:p>
          <a:p>
            <a:pPr algn="just">
              <a:lnSpc>
                <a:spcPct val="150000"/>
              </a:lnSpc>
            </a:pPr>
            <a:endParaRPr lang="pt-P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mutação </a:t>
            </a:r>
            <a:r>
              <a:rPr lang="pt-P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BRAF </a:t>
            </a:r>
            <a:r>
              <a:rPr lang="pt-P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o status MMR não influenciaram o prognóstico </a:t>
            </a:r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 doentes (</a:t>
            </a:r>
            <a:r>
              <a:rPr lang="pt-PT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</a:t>
            </a:r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I-III). Contudo, 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presença de 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mutação </a:t>
            </a:r>
            <a:r>
              <a:rPr lang="pt-P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BRAF</a:t>
            </a:r>
            <a:r>
              <a:rPr lang="pt-P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parece associar-se a menor sobrevivência após a recidiva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(3.5 </a:t>
            </a: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18.6 meses), ainda que o resultado seja limitado pelo baixo número de doentes. Este resultado suporta a utilização de FOLFIRINOX e </a:t>
            </a:r>
            <a:r>
              <a:rPr lang="pt-PT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bevacizumab</a:t>
            </a: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após a recidiva, como recomendado.</a:t>
            </a:r>
          </a:p>
          <a:p>
            <a:pPr algn="just">
              <a:lnSpc>
                <a:spcPct val="150000"/>
              </a:lnSpc>
            </a:pPr>
            <a:endParaRPr lang="pt-P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doentes operados com intuito curativo e com </a:t>
            </a:r>
            <a:r>
              <a:rPr lang="pt-P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doença metastática ao diagnóstico</a:t>
            </a:r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perfil molecular não influenciou o prognóstico, provavelmente pelo número reduzido de casos (n=31). </a:t>
            </a:r>
          </a:p>
          <a:p>
            <a:pPr algn="just">
              <a:lnSpc>
                <a:spcPct val="150000"/>
              </a:lnSpc>
            </a:pPr>
            <a:endParaRPr lang="pt-PT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As principais limitações do estudo incluíram o tamanho da amostra e não caracterização da heterogeneidade tumoral.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EC3D87-D30A-776F-4679-D1EA10F2C445}"/>
              </a:ext>
            </a:extLst>
          </p:cNvPr>
          <p:cNvSpPr txBox="1"/>
          <p:nvPr/>
        </p:nvSpPr>
        <p:spPr>
          <a:xfrm>
            <a:off x="574766" y="182065"/>
            <a:ext cx="11312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Phenotype-Genotype</a:t>
            </a:r>
            <a:r>
              <a:rPr lang="pt-PT" b="1" dirty="0"/>
              <a:t> </a:t>
            </a:r>
            <a:r>
              <a:rPr lang="pt-PT" b="1" dirty="0" err="1"/>
              <a:t>Correlation</a:t>
            </a:r>
            <a:r>
              <a:rPr lang="pt-PT" b="1" dirty="0"/>
              <a:t> in </a:t>
            </a:r>
            <a:r>
              <a:rPr lang="pt-PT" b="1" dirty="0" err="1"/>
              <a:t>Colorectal</a:t>
            </a:r>
            <a:r>
              <a:rPr lang="pt-PT" b="1" dirty="0"/>
              <a:t> </a:t>
            </a:r>
            <a:r>
              <a:rPr lang="pt-PT" b="1" dirty="0" err="1"/>
              <a:t>Cancer</a:t>
            </a:r>
            <a:r>
              <a:rPr lang="pt-PT" b="1" dirty="0"/>
              <a:t>: A Real-</a:t>
            </a:r>
            <a:r>
              <a:rPr lang="pt-PT" b="1" dirty="0" err="1"/>
              <a:t>Life</a:t>
            </a:r>
            <a:r>
              <a:rPr lang="pt-PT" b="1" dirty="0"/>
              <a:t> </a:t>
            </a:r>
            <a:r>
              <a:rPr lang="pt-PT" b="1" dirty="0" err="1"/>
              <a:t>Study</a:t>
            </a:r>
            <a:endParaRPr lang="pt-PT" b="1" dirty="0"/>
          </a:p>
          <a:p>
            <a:pPr algn="ctr"/>
            <a:endParaRPr lang="pt-PT" b="1" dirty="0"/>
          </a:p>
        </p:txBody>
      </p:sp>
      <p:cxnSp>
        <p:nvCxnSpPr>
          <p:cNvPr id="9" name="Conexão Reta 8">
            <a:extLst>
              <a:ext uri="{FF2B5EF4-FFF2-40B4-BE49-F238E27FC236}">
                <a16:creationId xmlns:a16="http://schemas.microsoft.com/office/drawing/2014/main" id="{41EBFC5C-689D-6FC2-89A8-C1102319128E}"/>
              </a:ext>
            </a:extLst>
          </p:cNvPr>
          <p:cNvCxnSpPr>
            <a:cxnSpLocks/>
          </p:cNvCxnSpPr>
          <p:nvPr/>
        </p:nvCxnSpPr>
        <p:spPr>
          <a:xfrm>
            <a:off x="246085" y="660488"/>
            <a:ext cx="11699830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270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495</Words>
  <Application>Microsoft Macintosh PowerPoint</Application>
  <PresentationFormat>Widescreen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do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catarina gomes</dc:creator>
  <cp:lastModifiedBy>Joana Torres ( HLUZ-TORRESLISBOA )</cp:lastModifiedBy>
  <cp:revision>7</cp:revision>
  <dcterms:created xsi:type="dcterms:W3CDTF">2022-05-26T15:14:49Z</dcterms:created>
  <dcterms:modified xsi:type="dcterms:W3CDTF">2022-06-01T14:01:45Z</dcterms:modified>
</cp:coreProperties>
</file>