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FBA1A-CD12-4C85-80C7-85D790F7DD33}" type="datetimeFigureOut">
              <a:rPr lang="pt-PT" smtClean="0"/>
              <a:t>19/05/2022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5564-FFFC-4E9A-8455-73656CF57E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82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FBA1A-CD12-4C85-80C7-85D790F7DD33}" type="datetimeFigureOut">
              <a:rPr lang="pt-PT" smtClean="0"/>
              <a:t>19/05/2022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5564-FFFC-4E9A-8455-73656CF57E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9940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FBA1A-CD12-4C85-80C7-85D790F7DD33}" type="datetimeFigureOut">
              <a:rPr lang="pt-PT" smtClean="0"/>
              <a:t>19/05/2022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5564-FFFC-4E9A-8455-73656CF57E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1968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FBA1A-CD12-4C85-80C7-85D790F7DD33}" type="datetimeFigureOut">
              <a:rPr lang="pt-PT" smtClean="0"/>
              <a:t>19/05/2022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5564-FFFC-4E9A-8455-73656CF57E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12810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FBA1A-CD12-4C85-80C7-85D790F7DD33}" type="datetimeFigureOut">
              <a:rPr lang="pt-PT" smtClean="0"/>
              <a:t>19/05/2022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5564-FFFC-4E9A-8455-73656CF57E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51540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FBA1A-CD12-4C85-80C7-85D790F7DD33}" type="datetimeFigureOut">
              <a:rPr lang="pt-PT" smtClean="0"/>
              <a:t>19/05/2022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5564-FFFC-4E9A-8455-73656CF57E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8109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FBA1A-CD12-4C85-80C7-85D790F7DD33}" type="datetimeFigureOut">
              <a:rPr lang="pt-PT" smtClean="0"/>
              <a:t>19/05/2022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5564-FFFC-4E9A-8455-73656CF57E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77871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FBA1A-CD12-4C85-80C7-85D790F7DD33}" type="datetimeFigureOut">
              <a:rPr lang="pt-PT" smtClean="0"/>
              <a:t>19/05/2022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5564-FFFC-4E9A-8455-73656CF57E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1136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FBA1A-CD12-4C85-80C7-85D790F7DD33}" type="datetimeFigureOut">
              <a:rPr lang="pt-PT" smtClean="0"/>
              <a:t>19/05/2022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5564-FFFC-4E9A-8455-73656CF57E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41463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FBA1A-CD12-4C85-80C7-85D790F7DD33}" type="datetimeFigureOut">
              <a:rPr lang="pt-PT" smtClean="0"/>
              <a:t>19/05/2022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5564-FFFC-4E9A-8455-73656CF57E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2019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FBA1A-CD12-4C85-80C7-85D790F7DD33}" type="datetimeFigureOut">
              <a:rPr lang="pt-PT" smtClean="0"/>
              <a:t>19/05/2022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5564-FFFC-4E9A-8455-73656CF57E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7039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FBA1A-CD12-4C85-80C7-85D790F7DD33}" type="datetimeFigureOut">
              <a:rPr lang="pt-PT" smtClean="0"/>
              <a:t>19/05/2022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E5564-FFFC-4E9A-8455-73656CF57E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36278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322729" y="3326531"/>
            <a:ext cx="11725836" cy="3343209"/>
          </a:xfrm>
          <a:prstGeom prst="rect">
            <a:avLst/>
          </a:prstGeom>
          <a:ln w="28575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2735" y="416860"/>
            <a:ext cx="8292353" cy="995082"/>
          </a:xfrm>
        </p:spPr>
        <p:txBody>
          <a:bodyPr>
            <a:noAutofit/>
          </a:bodyPr>
          <a:lstStyle/>
          <a:p>
            <a:r>
              <a:rPr lang="pt-PT" sz="28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in </a:t>
            </a:r>
            <a:r>
              <a:rPr lang="pt-PT" sz="2800" b="1" dirty="0" err="1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Gastroenterology</a:t>
            </a:r>
            <a:r>
              <a:rPr lang="pt-PT" sz="28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800" b="1" dirty="0" err="1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Departments</a:t>
            </a:r>
            <a:r>
              <a:rPr lang="pt-PT" sz="28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PT" sz="2800" b="1" dirty="0" err="1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28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800" b="1" dirty="0" err="1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  <a:r>
              <a:rPr lang="pt-PT" sz="28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800" b="1" dirty="0" err="1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28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800" b="1" dirty="0" err="1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2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800" b="1" dirty="0" err="1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PT" sz="28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800" b="1" dirty="0" err="1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Wave</a:t>
            </a:r>
            <a:r>
              <a:rPr lang="pt-PT" sz="16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PT" sz="16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PT" sz="16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9176" y="1411942"/>
            <a:ext cx="9870142" cy="57822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P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Tiago Leal</a:t>
            </a:r>
            <a:r>
              <a:rPr lang="pt-PT" sz="1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P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Margarida Gonçalves</a:t>
            </a:r>
            <a:r>
              <a:rPr lang="pt-PT" sz="1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P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Irina Mocanu</a:t>
            </a:r>
            <a:r>
              <a:rPr lang="pt-PT" sz="1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P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Rita Carvalho</a:t>
            </a:r>
            <a:r>
              <a:rPr lang="pt-PT" sz="1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P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Luísa Glória</a:t>
            </a:r>
            <a:r>
              <a:rPr lang="pt-PT" sz="1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P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em nome do Núcleo de Gastroenterologia dos Hospitais Distritais</a:t>
            </a:r>
            <a:endParaRPr lang="pt-PT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701987" y="2365809"/>
            <a:ext cx="3213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rgbClr val="92D050"/>
                </a:solidFill>
              </a:rPr>
              <a:t>GE Vol</a:t>
            </a:r>
            <a:r>
              <a:rPr lang="pt-PT" b="1" dirty="0">
                <a:solidFill>
                  <a:srgbClr val="92D050"/>
                </a:solidFill>
              </a:rPr>
              <a:t>. 28, No. 6</a:t>
            </a:r>
            <a:r>
              <a:rPr lang="pt-PT" b="1" dirty="0" smtClean="0">
                <a:solidFill>
                  <a:srgbClr val="92D050"/>
                </a:solidFill>
              </a:rPr>
              <a:t>, </a:t>
            </a:r>
            <a:r>
              <a:rPr lang="pt-PT" b="1" dirty="0" err="1" smtClean="0">
                <a:solidFill>
                  <a:srgbClr val="92D050"/>
                </a:solidFill>
              </a:rPr>
              <a:t>Nov</a:t>
            </a:r>
            <a:r>
              <a:rPr lang="pt-PT" b="1" dirty="0" smtClean="0">
                <a:solidFill>
                  <a:srgbClr val="92D050"/>
                </a:solidFill>
              </a:rPr>
              <a:t>-Dez 2021</a:t>
            </a:r>
            <a:endParaRPr lang="pt-PT" b="1" dirty="0">
              <a:solidFill>
                <a:srgbClr val="92D05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8565" y="3431796"/>
            <a:ext cx="10869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PT" dirty="0" smtClean="0"/>
              <a:t>A pandemia por COVID-19 teve um impacto profundo na prática clínica e na organização dos serviços de saúde:</a:t>
            </a:r>
          </a:p>
          <a:p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1243853" y="1972252"/>
            <a:ext cx="10340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1 - Hospital de Braga; 2 – Hospital Garcia de Orta; 3 - Hospital Professor Doutor Fernando Fonseca; </a:t>
            </a:r>
            <a:r>
              <a:rPr lang="pt-P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-  Hospital Beatriz </a:t>
            </a:r>
            <a:r>
              <a:rPr lang="pt-P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Ângelo</a:t>
            </a:r>
            <a:endParaRPr lang="pt-P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00953" y="5983941"/>
            <a:ext cx="10683688" cy="685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9" name="CaixaDeTexto 8"/>
          <p:cNvSpPr txBox="1"/>
          <p:nvPr/>
        </p:nvSpPr>
        <p:spPr>
          <a:xfrm>
            <a:off x="618565" y="5694077"/>
            <a:ext cx="110669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PT" dirty="0"/>
              <a:t>O objetivo deste estudo foi avaliar o impacto da primeira vaga da pandemia nos serviços de Gastroenterologia portugueses e as </a:t>
            </a:r>
            <a:r>
              <a:rPr lang="pt-PT" dirty="0" smtClean="0"/>
              <a:t>medidas implementadas </a:t>
            </a:r>
            <a:r>
              <a:rPr lang="pt-PT" dirty="0"/>
              <a:t>para ultrapassar as dificuldades </a:t>
            </a:r>
            <a:r>
              <a:rPr lang="pt-PT" dirty="0" smtClean="0"/>
              <a:t>inerentes.</a:t>
            </a:r>
            <a:endParaRPr lang="pt-PT" dirty="0"/>
          </a:p>
          <a:p>
            <a:endParaRPr lang="pt-PT" dirty="0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4216" y="4211045"/>
            <a:ext cx="1136949" cy="1136949"/>
          </a:xfrm>
          <a:prstGeom prst="rect">
            <a:avLst/>
          </a:prstGeom>
        </p:spPr>
      </p:pic>
      <p:sp>
        <p:nvSpPr>
          <p:cNvPr id="14" name="CaixaDeTexto 13"/>
          <p:cNvSpPr txBox="1"/>
          <p:nvPr/>
        </p:nvSpPr>
        <p:spPr>
          <a:xfrm>
            <a:off x="10152530" y="4456355"/>
            <a:ext cx="2030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Desenvolvimento da telemedicina</a:t>
            </a:r>
            <a:endParaRPr lang="pt-PT" dirty="0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515" y="4223059"/>
            <a:ext cx="1039907" cy="1039907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5667935" y="4339636"/>
            <a:ext cx="2534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/>
              <a:t>Medidas de controlo de infeção nas unidades de endoscopia</a:t>
            </a:r>
            <a:endParaRPr lang="pt-PT" dirty="0"/>
          </a:p>
        </p:txBody>
      </p:sp>
      <p:pic>
        <p:nvPicPr>
          <p:cNvPr id="19" name="Imagem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565" y="4189950"/>
            <a:ext cx="1179138" cy="1179138"/>
          </a:xfrm>
          <a:prstGeom prst="rect">
            <a:avLst/>
          </a:prstGeom>
        </p:spPr>
      </p:pic>
      <p:sp>
        <p:nvSpPr>
          <p:cNvPr id="20" name="CaixaDeTexto 19"/>
          <p:cNvSpPr txBox="1"/>
          <p:nvPr/>
        </p:nvSpPr>
        <p:spPr>
          <a:xfrm>
            <a:off x="1797703" y="4454519"/>
            <a:ext cx="2534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/>
              <a:t>Diminuição do recurso aos cuidados de saúde</a:t>
            </a:r>
          </a:p>
        </p:txBody>
      </p:sp>
    </p:spTree>
    <p:extLst>
      <p:ext uri="{BB962C8B-B14F-4D97-AF65-F5344CB8AC3E}">
        <p14:creationId xmlns:p14="http://schemas.microsoft.com/office/powerpoint/2010/main" val="331219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09283" y="328700"/>
            <a:ext cx="11506199" cy="2169825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PT" dirty="0" smtClean="0"/>
              <a:t>Tratou-se dum estudo transversal baseado num questionário </a:t>
            </a:r>
            <a:r>
              <a:rPr lang="pt-PT" dirty="0"/>
              <a:t>enviado durante os meses de setembro e outubro </a:t>
            </a:r>
            <a:r>
              <a:rPr lang="pt-PT" dirty="0" smtClean="0"/>
              <a:t>2020, informaticamente,  aos diretores dos Serviços de Gastrenterologia dos hospitais afiliados ao Núcleo de Gastroenterologia dos Hospitais </a:t>
            </a:r>
            <a:r>
              <a:rPr lang="pt-PT" dirty="0" smtClean="0"/>
              <a:t>Distritais.</a:t>
            </a:r>
            <a:endParaRPr lang="pt-PT" dirty="0" smtClean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PT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PT" dirty="0" smtClean="0"/>
              <a:t>Avaliados dois períodos: </a:t>
            </a:r>
            <a:r>
              <a:rPr lang="pt-PT" b="1" dirty="0" smtClean="0"/>
              <a:t>estado de emergência </a:t>
            </a:r>
            <a:r>
              <a:rPr lang="pt-PT" dirty="0" smtClean="0"/>
              <a:t>(março-abril 2020) e </a:t>
            </a:r>
            <a:r>
              <a:rPr lang="pt-PT" b="1" dirty="0" smtClean="0"/>
              <a:t>período de recuperação </a:t>
            </a:r>
            <a:r>
              <a:rPr lang="pt-PT" dirty="0" smtClean="0"/>
              <a:t>(maio-setembro 2020</a:t>
            </a:r>
            <a:r>
              <a:rPr lang="pt-PT" dirty="0" smtClean="0"/>
              <a:t>).</a:t>
            </a:r>
            <a:endParaRPr lang="pt-PT" dirty="0"/>
          </a:p>
        </p:txBody>
      </p:sp>
      <p:sp>
        <p:nvSpPr>
          <p:cNvPr id="3" name="CaixaDeTexto 2"/>
          <p:cNvSpPr txBox="1"/>
          <p:nvPr/>
        </p:nvSpPr>
        <p:spPr>
          <a:xfrm>
            <a:off x="309283" y="2861229"/>
            <a:ext cx="11506199" cy="3831818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PT" dirty="0" smtClean="0"/>
              <a:t>Incluídos 21 hospitais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PT" dirty="0"/>
          </a:p>
          <a:p>
            <a:pPr algn="just">
              <a:lnSpc>
                <a:spcPct val="150000"/>
              </a:lnSpc>
            </a:pPr>
            <a:r>
              <a:rPr lang="pt-PT" dirty="0" smtClean="0"/>
              <a:t>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PT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PT" dirty="0" smtClean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PT" dirty="0"/>
          </a:p>
          <a:p>
            <a:pPr algn="just">
              <a:lnSpc>
                <a:spcPct val="150000"/>
              </a:lnSpc>
            </a:pPr>
            <a:endParaRPr lang="pt-PT" dirty="0" smtClean="0"/>
          </a:p>
          <a:p>
            <a:pPr algn="just">
              <a:lnSpc>
                <a:spcPct val="150000"/>
              </a:lnSpc>
            </a:pPr>
            <a:endParaRPr lang="pt-PT" dirty="0" smtClean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PT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847" y="3451409"/>
            <a:ext cx="761338" cy="76133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449083" y="3552720"/>
            <a:ext cx="23128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29% </a:t>
            </a:r>
            <a:r>
              <a:rPr lang="pt-PT" dirty="0" smtClean="0"/>
              <a:t>com pelo menos um </a:t>
            </a:r>
            <a:r>
              <a:rPr lang="pt-PT" b="1" dirty="0" smtClean="0"/>
              <a:t>elemento infetado</a:t>
            </a:r>
            <a:endParaRPr lang="pt-PT" b="1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306" y="4575451"/>
            <a:ext cx="555975" cy="618620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1449083" y="4373020"/>
            <a:ext cx="259398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2/3 tiveram um elemento </a:t>
            </a:r>
            <a:r>
              <a:rPr lang="pt-PT" b="1" dirty="0" smtClean="0"/>
              <a:t>mobilizado </a:t>
            </a:r>
            <a:r>
              <a:rPr lang="pt-PT" b="1" dirty="0" smtClean="0"/>
              <a:t>para outros Serviços </a:t>
            </a:r>
            <a:r>
              <a:rPr lang="pt-PT" sz="1400" dirty="0" smtClean="0"/>
              <a:t>(maioria </a:t>
            </a:r>
            <a:r>
              <a:rPr lang="pt-PT" sz="1400" dirty="0" smtClean="0"/>
              <a:t>Internos de Formação Específica)</a:t>
            </a:r>
            <a:endParaRPr lang="pt-PT" sz="1400" dirty="0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2108" y="4422415"/>
            <a:ext cx="983877" cy="983877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7610755" y="4608639"/>
            <a:ext cx="3770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4</a:t>
            </a:r>
            <a:r>
              <a:rPr lang="pt-PT" dirty="0" smtClean="0"/>
              <a:t>8% apenas realizaram procedimentos endoscópicos </a:t>
            </a:r>
            <a:r>
              <a:rPr lang="pt-PT" b="1" dirty="0" smtClean="0"/>
              <a:t>urgentes/emergentes</a:t>
            </a:r>
            <a:endParaRPr lang="pt-PT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0034" y="5565161"/>
            <a:ext cx="1048028" cy="1048028"/>
          </a:xfrm>
          <a:prstGeom prst="rect">
            <a:avLst/>
          </a:prstGeom>
        </p:spPr>
      </p:pic>
      <p:sp>
        <p:nvSpPr>
          <p:cNvPr id="15" name="CaixaDeTexto 14"/>
          <p:cNvSpPr txBox="1"/>
          <p:nvPr/>
        </p:nvSpPr>
        <p:spPr>
          <a:xfrm>
            <a:off x="7610755" y="5578941"/>
            <a:ext cx="3770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39% </a:t>
            </a:r>
            <a:r>
              <a:rPr lang="pt-PT" b="1" dirty="0" smtClean="0"/>
              <a:t>suspenderam o treino endoscópico </a:t>
            </a:r>
            <a:r>
              <a:rPr lang="pt-PT" dirty="0" smtClean="0"/>
              <a:t>de modo a racionar equipamento de proteção individual</a:t>
            </a:r>
            <a:endParaRPr lang="pt-PT" dirty="0"/>
          </a:p>
        </p:txBody>
      </p:sp>
      <p:sp>
        <p:nvSpPr>
          <p:cNvPr id="16" name="Multiplicar 15"/>
          <p:cNvSpPr/>
          <p:nvPr/>
        </p:nvSpPr>
        <p:spPr>
          <a:xfrm>
            <a:off x="5900601" y="5228566"/>
            <a:ext cx="1866893" cy="1721217"/>
          </a:xfrm>
          <a:prstGeom prst="mathMultiply">
            <a:avLst>
              <a:gd name="adj1" fmla="val 6220"/>
            </a:avLst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96470" y="3418240"/>
            <a:ext cx="829515" cy="829515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7610755" y="3552719"/>
            <a:ext cx="2768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2/3 incluíram teste PCR no rastreio pré-endoscopia</a:t>
            </a:r>
            <a:endParaRPr lang="pt-PT" b="1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7303" y="5759970"/>
            <a:ext cx="901882" cy="658408"/>
          </a:xfrm>
          <a:prstGeom prst="rect">
            <a:avLst/>
          </a:prstGeom>
        </p:spPr>
      </p:pic>
      <p:sp>
        <p:nvSpPr>
          <p:cNvPr id="19" name="CaixaDeTexto 18"/>
          <p:cNvSpPr txBox="1"/>
          <p:nvPr/>
        </p:nvSpPr>
        <p:spPr>
          <a:xfrm>
            <a:off x="1449083" y="5770575"/>
            <a:ext cx="3190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86% criaram </a:t>
            </a:r>
            <a:r>
              <a:rPr lang="pt-PT" b="1" dirty="0" smtClean="0"/>
              <a:t>equipas rotativas</a:t>
            </a:r>
            <a:r>
              <a:rPr lang="pt-PT" dirty="0" smtClean="0"/>
              <a:t> com horários diferentes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374103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09283" y="328700"/>
            <a:ext cx="11506199" cy="3154710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PT" dirty="0" smtClean="0"/>
              <a:t>Durante o </a:t>
            </a:r>
            <a:r>
              <a:rPr lang="pt-PT" b="1" dirty="0" smtClean="0"/>
              <a:t>período de recuperação </a:t>
            </a:r>
            <a:r>
              <a:rPr lang="pt-PT" dirty="0" smtClean="0"/>
              <a:t>foram retomados, em praticamente todos os hospitais, os procedimentos não-urgentes, bem como o rastreio organizado do cancro </a:t>
            </a:r>
            <a:r>
              <a:rPr lang="pt-PT" dirty="0" err="1" smtClean="0"/>
              <a:t>coloretal</a:t>
            </a:r>
            <a:r>
              <a:rPr lang="pt-PT" dirty="0" smtClean="0"/>
              <a:t> </a:t>
            </a:r>
            <a:r>
              <a:rPr lang="pt-PT" sz="1400" dirty="0" smtClean="0"/>
              <a:t>(nos hospitais com esse programa</a:t>
            </a:r>
            <a:r>
              <a:rPr lang="pt-PT" sz="1400" dirty="0" smtClean="0"/>
              <a:t>).</a:t>
            </a:r>
            <a:endParaRPr lang="pt-PT" sz="1400" dirty="0"/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PT" dirty="0" smtClean="0"/>
              <a:t>De forma global a formação dos Internos foi retomada, à exceção da realização de estágios </a:t>
            </a:r>
            <a:r>
              <a:rPr lang="pt-PT" dirty="0" smtClean="0"/>
              <a:t>externos.</a:t>
            </a:r>
            <a:endParaRPr lang="pt-PT" dirty="0" smtClean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PT" dirty="0" smtClean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PT" dirty="0" smtClean="0"/>
          </a:p>
          <a:p>
            <a:pPr algn="just">
              <a:lnSpc>
                <a:spcPct val="150000"/>
              </a:lnSpc>
            </a:pPr>
            <a:endParaRPr lang="pt-PT" dirty="0"/>
          </a:p>
          <a:p>
            <a:pPr algn="just">
              <a:lnSpc>
                <a:spcPct val="150000"/>
              </a:lnSpc>
            </a:pPr>
            <a:endParaRPr lang="pt-PT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548" y="2100273"/>
            <a:ext cx="919163" cy="919163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1888888" y="2236690"/>
            <a:ext cx="4679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81% dos Serviços reportaram doentes que adiaram exames por </a:t>
            </a:r>
            <a:r>
              <a:rPr lang="pt-PT" b="1" dirty="0" smtClean="0"/>
              <a:t>medo de ficarem infetados</a:t>
            </a:r>
            <a:endParaRPr lang="pt-PT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8641694" y="2236687"/>
            <a:ext cx="2904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81% mantiveram </a:t>
            </a:r>
            <a:r>
              <a:rPr lang="pt-PT" b="1" dirty="0" smtClean="0"/>
              <a:t>consultas não-presenciais</a:t>
            </a:r>
            <a:endParaRPr lang="pt-PT" b="1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3590" y="2100272"/>
            <a:ext cx="919163" cy="919163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309283" y="3765135"/>
            <a:ext cx="11506199" cy="2773195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PT" dirty="0" smtClean="0"/>
              <a:t>Este estudo permitiu retratar a adaptação dos Serviços de Gastroenterologia portugueses à fase inicial da pandemia.</a:t>
            </a: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PT" dirty="0" smtClean="0"/>
              <a:t>Confirma a disrupção criada nos serviços de saúde, com redução importante da atividade programada, médica, endoscópica e de formação.</a:t>
            </a: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PT" dirty="0" smtClean="0"/>
              <a:t>Identifica as estratégias desenvolvidas para superar os problemas relacionados com o risco de infeção.</a:t>
            </a: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PT" dirty="0" smtClean="0"/>
              <a:t>Estes dados são úteis tanto para compreender as consequências iniciais da pandemia na Gastroenterologia, como para comparar com as vagas seguintes com vista a uma melhor adaptação, à luz do conhecimento em evolução.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0668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416</Words>
  <Application>Microsoft Office PowerPoint</Application>
  <PresentationFormat>Ecrã Panorâmico</PresentationFormat>
  <Paragraphs>35</Paragraphs>
  <Slides>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Tema do Office</vt:lpstr>
      <vt:lpstr>COVID-19 in Gastroenterology Departments: The Impact of the First Wave 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in Gastroenterology Departments: The Impact of the First Wave</dc:title>
  <dc:creator>Tiago</dc:creator>
  <cp:lastModifiedBy>Tiago</cp:lastModifiedBy>
  <cp:revision>25</cp:revision>
  <dcterms:created xsi:type="dcterms:W3CDTF">2022-05-16T22:14:08Z</dcterms:created>
  <dcterms:modified xsi:type="dcterms:W3CDTF">2022-05-19T22:43:45Z</dcterms:modified>
</cp:coreProperties>
</file>