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266AE-405A-339B-1C83-EB26BBF8E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BBDF6E-9DFF-A7FC-3F72-83D22860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E88C71-A530-5823-A51F-BF0B985C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90DE4B-1D6B-7C9F-C7B1-9004662D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DCA404-F9CF-B038-005A-7A50B41E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656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1EB75-7006-E4D4-A78B-C9278F29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3ADA7C3-FA36-8E0F-670B-DFAC132CD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9F0D-6222-1866-2FAC-99DD33DF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EB88EB-0BAD-0BFC-4890-248C65AA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94F6391-A664-54CF-F070-7A36B7EC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91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89798B-881E-E38C-2378-1E7324892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D26055A-1A07-40FA-8ECC-E67D77B6C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F97B9A-3752-AE69-4F48-4508ADB8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8E8677-2C3E-969A-0D38-9C1A81BC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898011-A360-69A7-A0EF-FA416913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592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5F5CB-4BEB-87F5-36D8-64D70E23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E4F82F-DDF2-4986-0296-B20351CDD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27C762-7CB9-B2F3-33D4-0CE08439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979638-9275-D5C2-8EE9-20123970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7EE57C5-E656-5050-D30D-E2E6E708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9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1B370-0EB5-0F16-87F6-3D12FBB1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A49F66-87F8-657D-06C0-BFB1F983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9DEBB8-5568-B0A7-E760-41B21956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2EE4FB-026D-0A12-F2EB-AB2C64F0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CC4FAB-4837-E217-284C-FD0EBE75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96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42C9-9182-29F3-FE91-35CB00BD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C02E61-520B-7B7D-39FD-0E336357D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53500B0-30F9-D30E-109F-F7891070F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FFB26A6-E138-7B35-D4A3-FAD8412E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13AE9AB-30D1-C067-D5A6-D3845E73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3C327B-EC66-73A5-B348-44CDE40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5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40DDA-77EC-05AD-C594-33374B5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3B7F4B-4CF9-CAA3-6465-276C08D0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DE7463-596D-EEBF-1BC0-54E81EFD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61CEBA7-8A43-EE71-498B-79C51C83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FFC1041-DFD0-6B6B-9F1C-68AD34BF3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4F39F14-8E22-80D1-4DFC-F4890AF8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177BEFB-F342-56A5-751F-B59B33EA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BDB763F-5377-F844-2BB1-487CCD2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35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DE475-B0B0-A51B-389B-0D224217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C9B2D21-72D9-7617-654E-6FE5D3DB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6C48B02-3F51-FA05-D1CD-9124051F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7434992-6CA5-98C5-9FF7-18AA84B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600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0385210-76BE-DFA7-E2EC-EFB5D927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DEEF1EF-843A-AB6A-F588-A16A0001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D24224-552D-93B4-EF9E-2FB6C9BD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54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34812-7109-2A48-CAA1-07916B36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801F58-CD2B-7ADC-BB2B-808561E6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09B6637-DAC1-61A0-E0ED-1DA582F5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387346-BE0C-BF02-91F8-A319CF71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C6A9E40-BAAA-48C2-BD1B-70E61AA9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65BBA69-DBE3-02E6-FE36-6875DD97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14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A7EAD-BA53-BCED-02B7-3812F7E9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72101F9-5679-826E-FD0D-05FD45B5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2710BAB-CEDE-A6F2-56BF-652AF2F2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B5095BD-AB98-7C3E-93CB-8701DB74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D4AC0C6-B9A9-9E67-1D6F-11F8B874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B634D0-978F-42AD-0002-0843A57E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264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2DCEDF-3BD7-0EDC-C5B0-A1F81030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86AA2C1-3441-AA0D-C660-2CE4D73E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76DA1D7-F368-8D43-7EE1-FDDBF1844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8EA1-26DA-446E-8D63-EE54F5390C40}" type="datetimeFigureOut">
              <a:rPr lang="pt-PT" smtClean="0"/>
              <a:t>05/07/2022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BC69173-06BF-ECD2-82BD-45D8529FA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137D11-9FC7-6C74-D01C-B0272D62A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E658-AD4B-42D6-BAEA-5DD3A815B1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2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C34B67D1-0CEE-2F28-9FD3-94C5EED159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603" y="78670"/>
            <a:ext cx="12046792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prediction of inadequate colon capsule cleansing: a cohort selection guided by CC-CLEAR</a:t>
            </a:r>
            <a:endParaRPr lang="pt-PT" sz="2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2F8F44-6F2C-FF0A-B0D6-C18F1C715D8F}"/>
              </a:ext>
            </a:extLst>
          </p:cNvPr>
          <p:cNvSpPr txBox="1"/>
          <p:nvPr/>
        </p:nvSpPr>
        <p:spPr>
          <a:xfrm>
            <a:off x="748521" y="1361519"/>
            <a:ext cx="1069495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ctr">
              <a:spcAft>
                <a:spcPts val="800"/>
              </a:spcAft>
            </a:pPr>
            <a:r>
              <a:rPr lang="pt-PT" sz="1600" b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Rui de Sousa Magalhães</a:t>
            </a:r>
            <a:r>
              <a:rPr lang="pt-PT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(1,2,3); </a:t>
            </a:r>
            <a:r>
              <a:rPr lang="pt-PT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Pedro Boal Carvalho </a:t>
            </a:r>
            <a:r>
              <a:rPr lang="pt-PT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(1,2,3); </a:t>
            </a: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Bruno </a:t>
            </a:r>
            <a:r>
              <a:rPr lang="pt-PT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Rosa </a:t>
            </a:r>
            <a:r>
              <a:rPr lang="pt-PT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(1,2,3); </a:t>
            </a: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Maria João </a:t>
            </a:r>
            <a:r>
              <a:rPr lang="pt-PT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Moreira </a:t>
            </a:r>
            <a:r>
              <a:rPr lang="pt-PT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(1,2,3); </a:t>
            </a:r>
            <a:r>
              <a:rPr lang="pt-PT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José </a:t>
            </a:r>
            <a:r>
              <a:rPr lang="pt-PT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Cotter</a:t>
            </a:r>
            <a:r>
              <a:rPr lang="pt-PT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(1,2,3)</a:t>
            </a:r>
            <a:endParaRPr lang="pt-PT" sz="1200" dirty="0">
              <a:solidFill>
                <a:srgbClr val="22222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6350" algn="ctr">
              <a:spcAft>
                <a:spcPts val="800"/>
              </a:spcAft>
            </a:pP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Gastroenterology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department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Hospital da Senhora da Oliveira – Guimarães</a:t>
            </a:r>
          </a:p>
          <a:p>
            <a:pPr indent="-6350" algn="ctr">
              <a:spcAft>
                <a:spcPts val="800"/>
              </a:spcAft>
            </a:pP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Life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Health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Sciences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Research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Institute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(ICVS), Escola de Medicina, Universidade do Minho, Braga, Portugal</a:t>
            </a:r>
          </a:p>
          <a:p>
            <a:pPr indent="-6350" algn="ctr">
              <a:spcAft>
                <a:spcPts val="800"/>
              </a:spcAft>
            </a:pP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ICVS/3B’s, PT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Government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Associate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Laboratory</a:t>
            </a:r>
            <a:r>
              <a:rPr lang="pt-PT" sz="9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Guimarães/Braga, Portugal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48806B-B2D0-E562-5D0F-1D3F8322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047" y="666858"/>
            <a:ext cx="2639015" cy="6034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E44628-7038-67D1-F8F9-C916C111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6" y="666858"/>
            <a:ext cx="3069742" cy="6237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6FBE62-47D7-9604-B1B7-80CF10C914C8}"/>
              </a:ext>
            </a:extLst>
          </p:cNvPr>
          <p:cNvSpPr txBox="1"/>
          <p:nvPr/>
        </p:nvSpPr>
        <p:spPr>
          <a:xfrm>
            <a:off x="2758315" y="1031481"/>
            <a:ext cx="6675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b="1" i="1" u="sng" strike="noStrike" baseline="0" dirty="0"/>
              <a:t>GE </a:t>
            </a:r>
            <a:r>
              <a:rPr lang="pt-PT" sz="1200" b="1" i="1" u="sng" strike="noStrike" baseline="0" dirty="0" err="1"/>
              <a:t>Port</a:t>
            </a:r>
            <a:r>
              <a:rPr lang="pt-PT" sz="1200" b="1" i="1" u="sng" strike="noStrike" baseline="0" dirty="0"/>
              <a:t> J </a:t>
            </a:r>
            <a:r>
              <a:rPr lang="pt-PT" sz="1200" b="1" i="1" u="sng" strike="noStrike" baseline="0" dirty="0" err="1"/>
              <a:t>Gastroenterol</a:t>
            </a:r>
            <a:r>
              <a:rPr lang="pt-PT" sz="1200" b="1" i="1" u="sng" dirty="0"/>
              <a:t>, </a:t>
            </a:r>
            <a:r>
              <a:rPr lang="en-US" sz="1200" b="1" i="1" u="sng" strike="noStrike" baseline="0" dirty="0"/>
              <a:t>Published online: September 14, 2021; </a:t>
            </a:r>
            <a:r>
              <a:rPr lang="pt-PT" sz="1200" b="1" i="1" u="sng" strike="noStrike" baseline="0" dirty="0"/>
              <a:t>DOI: 10.1159/000518588</a:t>
            </a:r>
            <a:endParaRPr lang="pt-PT" sz="1200" b="1" i="1" u="sng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D162D10-81C2-9A2A-9C63-C4688BA58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27" y="2509580"/>
            <a:ext cx="9990473" cy="391426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4403D0-99DE-9E56-004F-A36E730DFE1E}"/>
              </a:ext>
            </a:extLst>
          </p:cNvPr>
          <p:cNvSpPr txBox="1"/>
          <p:nvPr/>
        </p:nvSpPr>
        <p:spPr>
          <a:xfrm>
            <a:off x="3738541" y="6596390"/>
            <a:ext cx="9072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100" dirty="0"/>
              <a:t>De Sousa Magalhães R, </a:t>
            </a:r>
            <a:r>
              <a:rPr lang="pt-PT" sz="1100" dirty="0" err="1"/>
              <a:t>Arieira</a:t>
            </a:r>
            <a:r>
              <a:rPr lang="pt-PT" sz="1100" dirty="0"/>
              <a:t> C, Boal Carvalho P, </a:t>
            </a:r>
            <a:r>
              <a:rPr lang="pt-PT" sz="1100" dirty="0" err="1"/>
              <a:t>et</a:t>
            </a:r>
            <a:r>
              <a:rPr lang="pt-PT" sz="1100" dirty="0"/>
              <a:t> al. </a:t>
            </a:r>
            <a:r>
              <a:rPr lang="pt-PT" sz="1100" b="0" i="0" u="none" strike="noStrike" baseline="0" dirty="0" err="1"/>
              <a:t>Gastronintest</a:t>
            </a:r>
            <a:r>
              <a:rPr lang="pt-PT" sz="1100" b="0" i="0" u="none" strike="noStrike" baseline="0" dirty="0"/>
              <a:t> </a:t>
            </a:r>
            <a:r>
              <a:rPr lang="pt-PT" sz="1100" b="0" i="0" u="none" strike="noStrike" baseline="0" dirty="0" err="1"/>
              <a:t>Endosc</a:t>
            </a:r>
            <a:r>
              <a:rPr lang="pt-PT" sz="1100" b="0" i="0" u="none" strike="noStrike" baseline="0" dirty="0"/>
              <a:t>. 2021 Jan;93(1):212-223. doi: 10.1016/J.gie.2020.05.062</a:t>
            </a:r>
            <a:endParaRPr lang="pt-PT" sz="11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C1D0ECA-E140-8FB2-667E-5C3BDC2778FA}"/>
              </a:ext>
            </a:extLst>
          </p:cNvPr>
          <p:cNvSpPr/>
          <p:nvPr/>
        </p:nvSpPr>
        <p:spPr>
          <a:xfrm>
            <a:off x="8161441" y="5188117"/>
            <a:ext cx="3596878" cy="1252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EF2C6FF-F616-0D3C-000C-752DE6E94274}"/>
              </a:ext>
            </a:extLst>
          </p:cNvPr>
          <p:cNvSpPr txBox="1"/>
          <p:nvPr/>
        </p:nvSpPr>
        <p:spPr>
          <a:xfrm>
            <a:off x="-391844" y="2464169"/>
            <a:ext cx="26976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Background</a:t>
            </a:r>
            <a:endParaRPr lang="en-GB" sz="24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3E0034F-6241-2690-69A8-60E40C87DBEA}"/>
              </a:ext>
            </a:extLst>
          </p:cNvPr>
          <p:cNvSpPr txBox="1"/>
          <p:nvPr/>
        </p:nvSpPr>
        <p:spPr>
          <a:xfrm>
            <a:off x="60644" y="3926013"/>
            <a:ext cx="269767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CC-CLEAR is the new scale to report quality of colon cleansing in colon capsule. </a:t>
            </a:r>
            <a:endParaRPr lang="pt-PT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EA3329B-8370-8A4E-A32A-80F42D8C6D70}"/>
              </a:ext>
            </a:extLst>
          </p:cNvPr>
          <p:cNvSpPr txBox="1"/>
          <p:nvPr/>
        </p:nvSpPr>
        <p:spPr>
          <a:xfrm>
            <a:off x="-43992" y="203011"/>
            <a:ext cx="12279983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order to </a:t>
            </a:r>
            <a:r>
              <a:rPr lang="en-GB" sz="17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optimize adequate cleansing rate </a:t>
            </a:r>
            <a:r>
              <a:rPr lang="en-GB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colon capsule,</a:t>
            </a: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 it i</a:t>
            </a:r>
            <a:r>
              <a:rPr lang="en-GB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 key to </a:t>
            </a:r>
            <a:r>
              <a:rPr lang="en-GB" sz="17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identify risk factors for a sub-optimal colon preparation</a:t>
            </a:r>
            <a:r>
              <a:rPr lang="en-GB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PT" sz="1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ow's Your Aim? — Kudzu Studio">
            <a:extLst>
              <a:ext uri="{FF2B5EF4-FFF2-40B4-BE49-F238E27FC236}">
                <a16:creationId xmlns:a16="http://schemas.microsoft.com/office/drawing/2014/main" id="{77BEE107-48FF-E998-2F7D-31503C0C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6" y="5977216"/>
            <a:ext cx="882410" cy="8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0B67EA8-9C91-644C-E0EC-0214248BE3B7}"/>
              </a:ext>
            </a:extLst>
          </p:cNvPr>
          <p:cNvSpPr txBox="1"/>
          <p:nvPr/>
        </p:nvSpPr>
        <p:spPr>
          <a:xfrm>
            <a:off x="1539596" y="6233755"/>
            <a:ext cx="100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To d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efine </a:t>
            </a:r>
            <a:r>
              <a:rPr lang="en-GB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predictive factors for inadequate bowel preparation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colon capsule, according to </a:t>
            </a:r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CC-CLEAR.</a:t>
            </a:r>
            <a:endParaRPr lang="pt-PT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B64CEE9-90CD-E47F-C616-88A5B9FB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37" y="699228"/>
            <a:ext cx="7833372" cy="523023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F6F49E-E81D-D66F-1C67-41FA74B1373F}"/>
              </a:ext>
            </a:extLst>
          </p:cNvPr>
          <p:cNvSpPr txBox="1"/>
          <p:nvPr/>
        </p:nvSpPr>
        <p:spPr>
          <a:xfrm>
            <a:off x="366041" y="3015056"/>
            <a:ext cx="26976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Colon preparation protocol for colon capsule</a:t>
            </a:r>
            <a:endParaRPr lang="en-GB" sz="18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45D757C-E007-ED61-DB6C-A7BA73D8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2" r="19763" b="10082"/>
          <a:stretch/>
        </p:blipFill>
        <p:spPr>
          <a:xfrm>
            <a:off x="57662" y="1859875"/>
            <a:ext cx="4256656" cy="418663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61D8BC-7253-FD97-8293-7C971850BF9D}"/>
              </a:ext>
            </a:extLst>
          </p:cNvPr>
          <p:cNvSpPr txBox="1"/>
          <p:nvPr/>
        </p:nvSpPr>
        <p:spPr>
          <a:xfrm>
            <a:off x="957055" y="977909"/>
            <a:ext cx="299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167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consecutive colon capsules</a:t>
            </a:r>
            <a:endParaRPr lang="pt-PT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7CC7EA-2E27-6D19-5041-9CCEE2FBE0B9}"/>
              </a:ext>
            </a:extLst>
          </p:cNvPr>
          <p:cNvSpPr txBox="1"/>
          <p:nvPr/>
        </p:nvSpPr>
        <p:spPr>
          <a:xfrm>
            <a:off x="1150787" y="3571253"/>
            <a:ext cx="2296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AUC ROC curve 0.937 </a:t>
            </a:r>
          </a:p>
          <a:p>
            <a:pPr algn="ctr"/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95%CI</a:t>
            </a:r>
            <a:r>
              <a:rPr lang="en-GB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[0.915-0.992] p &lt; 0.001</a:t>
            </a:r>
            <a:endParaRPr lang="pt-PT" sz="12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4B5C20-22C4-F208-23C3-721DA866D27E}"/>
              </a:ext>
            </a:extLst>
          </p:cNvPr>
          <p:cNvSpPr txBox="1"/>
          <p:nvPr/>
        </p:nvSpPr>
        <p:spPr>
          <a:xfrm>
            <a:off x="6190884" y="661899"/>
            <a:ext cx="409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Multivariate</a:t>
            </a:r>
            <a:r>
              <a:rPr lang="pt-PT" b="1" dirty="0"/>
              <a:t> </a:t>
            </a:r>
            <a:r>
              <a:rPr lang="pt-PT" b="1" dirty="0" err="1"/>
              <a:t>logistic</a:t>
            </a:r>
            <a:r>
              <a:rPr lang="pt-PT" b="1" dirty="0"/>
              <a:t> </a:t>
            </a:r>
            <a:r>
              <a:rPr lang="pt-PT" b="1" dirty="0" err="1"/>
              <a:t>regression</a:t>
            </a:r>
            <a:r>
              <a:rPr lang="pt-PT" b="1" dirty="0"/>
              <a:t> </a:t>
            </a:r>
            <a:r>
              <a:rPr lang="pt-PT" b="1" dirty="0" err="1"/>
              <a:t>model</a:t>
            </a:r>
            <a:r>
              <a:rPr lang="pt-PT" b="1" dirty="0"/>
              <a:t> </a:t>
            </a:r>
          </a:p>
        </p:txBody>
      </p:sp>
      <p:pic>
        <p:nvPicPr>
          <p:cNvPr id="27" name="Picture 2" descr="All Groups – Pedro Costa">
            <a:extLst>
              <a:ext uri="{FF2B5EF4-FFF2-40B4-BE49-F238E27FC236}">
                <a16:creationId xmlns:a16="http://schemas.microsoft.com/office/drawing/2014/main" id="{E3AC8641-7397-6243-1942-E508C6B2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2" y="960799"/>
            <a:ext cx="474158" cy="4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0515E3A-89C7-6250-3362-B1CF245C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13" y="1088935"/>
            <a:ext cx="6424531" cy="174763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BD0C678F-8E88-8122-2A45-37E53FD12DBC}"/>
              </a:ext>
            </a:extLst>
          </p:cNvPr>
          <p:cNvSpPr txBox="1"/>
          <p:nvPr/>
        </p:nvSpPr>
        <p:spPr>
          <a:xfrm>
            <a:off x="9012060" y="3065166"/>
            <a:ext cx="22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nadequate CC-CLEAR</a:t>
            </a:r>
            <a:endParaRPr lang="pt-PT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710693-455A-A8E3-2044-B235F133D23E}"/>
              </a:ext>
            </a:extLst>
          </p:cNvPr>
          <p:cNvSpPr txBox="1"/>
          <p:nvPr/>
        </p:nvSpPr>
        <p:spPr>
          <a:xfrm>
            <a:off x="5054494" y="3077266"/>
            <a:ext cx="206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Accurate</a:t>
            </a:r>
            <a:r>
              <a:rPr lang="pt-PT" dirty="0"/>
              <a:t> 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predictors </a:t>
            </a:r>
            <a:endParaRPr lang="pt-PT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DB4B192-080E-8F02-02D0-AE13CE1CFE46}"/>
              </a:ext>
            </a:extLst>
          </p:cNvPr>
          <p:cNvSpPr txBox="1"/>
          <p:nvPr/>
        </p:nvSpPr>
        <p:spPr>
          <a:xfrm>
            <a:off x="4314318" y="4938731"/>
            <a:ext cx="533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Optimization of the colon cleansing protocol, such as:</a:t>
            </a:r>
            <a:endParaRPr lang="pt-PT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F915C63-7ED2-495D-C7FA-396A8D4C3403}"/>
              </a:ext>
            </a:extLst>
          </p:cNvPr>
          <p:cNvSpPr txBox="1"/>
          <p:nvPr/>
        </p:nvSpPr>
        <p:spPr>
          <a:xfrm>
            <a:off x="4370697" y="4513365"/>
            <a:ext cx="75236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Categorization of patients at major risk for inadequate colon capsule cleansing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E0967D1F-27C4-2F1F-8145-EEEF7DB3AED0}"/>
              </a:ext>
            </a:extLst>
          </p:cNvPr>
          <p:cNvSpPr/>
          <p:nvPr/>
        </p:nvSpPr>
        <p:spPr>
          <a:xfrm>
            <a:off x="5040814" y="1680765"/>
            <a:ext cx="2743398" cy="179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208934A3-988F-9CC9-890D-9C5FE7F346AB}"/>
              </a:ext>
            </a:extLst>
          </p:cNvPr>
          <p:cNvSpPr/>
          <p:nvPr/>
        </p:nvSpPr>
        <p:spPr>
          <a:xfrm>
            <a:off x="5041966" y="1895156"/>
            <a:ext cx="1177199" cy="179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8FC5142-D212-417A-9591-08ED33101729}"/>
              </a:ext>
            </a:extLst>
          </p:cNvPr>
          <p:cNvSpPr/>
          <p:nvPr/>
        </p:nvSpPr>
        <p:spPr>
          <a:xfrm>
            <a:off x="5037333" y="2297396"/>
            <a:ext cx="1119360" cy="1731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E1C851DC-71CE-A164-65E8-A503FCD3D88E}"/>
              </a:ext>
            </a:extLst>
          </p:cNvPr>
          <p:cNvSpPr/>
          <p:nvPr/>
        </p:nvSpPr>
        <p:spPr>
          <a:xfrm>
            <a:off x="5035640" y="2505152"/>
            <a:ext cx="1306271" cy="1731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Seta: Curvada Para a Direita 48">
            <a:extLst>
              <a:ext uri="{FF2B5EF4-FFF2-40B4-BE49-F238E27FC236}">
                <a16:creationId xmlns:a16="http://schemas.microsoft.com/office/drawing/2014/main" id="{F5F71D5B-21F6-122B-4559-3D52660A8D1D}"/>
              </a:ext>
            </a:extLst>
          </p:cNvPr>
          <p:cNvSpPr/>
          <p:nvPr/>
        </p:nvSpPr>
        <p:spPr>
          <a:xfrm>
            <a:off x="4473843" y="2360512"/>
            <a:ext cx="352131" cy="952107"/>
          </a:xfrm>
          <a:prstGeom prst="curved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0EEA1E0A-11EF-FFD8-F1A6-A84843F6D305}"/>
              </a:ext>
            </a:extLst>
          </p:cNvPr>
          <p:cNvSpPr/>
          <p:nvPr/>
        </p:nvSpPr>
        <p:spPr>
          <a:xfrm>
            <a:off x="7586248" y="3168627"/>
            <a:ext cx="1092534" cy="23071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4FC9BED-F20D-DE8B-1F07-82681F94337D}"/>
              </a:ext>
            </a:extLst>
          </p:cNvPr>
          <p:cNvSpPr txBox="1"/>
          <p:nvPr/>
        </p:nvSpPr>
        <p:spPr>
          <a:xfrm>
            <a:off x="-515305" y="196377"/>
            <a:ext cx="26976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lang="en-GB" sz="24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0A32ADC-C223-2309-DD4F-3F03B40565BE}"/>
              </a:ext>
            </a:extLst>
          </p:cNvPr>
          <p:cNvSpPr txBox="1"/>
          <p:nvPr/>
        </p:nvSpPr>
        <p:spPr>
          <a:xfrm>
            <a:off x="3829041" y="3894418"/>
            <a:ext cx="26976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Clinical Impact</a:t>
            </a:r>
            <a:endParaRPr lang="en-GB" sz="24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9928A14-59E4-3747-935C-B344C8C093C2}"/>
              </a:ext>
            </a:extLst>
          </p:cNvPr>
          <p:cNvSpPr txBox="1"/>
          <p:nvPr/>
        </p:nvSpPr>
        <p:spPr>
          <a:xfrm>
            <a:off x="5035640" y="5367697"/>
            <a:ext cx="43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Stricter diet</a:t>
            </a:r>
          </a:p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Classic high volume PEG purgative</a:t>
            </a:r>
            <a:endParaRPr lang="en-GB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Adjunctive drugs</a:t>
            </a:r>
          </a:p>
          <a:p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Educational sessions</a:t>
            </a:r>
          </a:p>
        </p:txBody>
      </p:sp>
    </p:spTree>
    <p:extLst>
      <p:ext uri="{BB962C8B-B14F-4D97-AF65-F5344CB8AC3E}">
        <p14:creationId xmlns:p14="http://schemas.microsoft.com/office/powerpoint/2010/main" val="1835964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265</Words>
  <Application>Microsoft Office PowerPoint</Application>
  <PresentationFormat>Ecrã Panorâmico</PresentationFormat>
  <Paragraphs>26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The prediction of inadequate colon capsule cleansing: a cohort selection guided by CC-CLEAR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prediction of inadequate colon capsule cleansing: a cohort selection guided by CC-CLEAR</dc:title>
  <dc:creator>rui.magalhaes.med@gmail.com</dc:creator>
  <cp:lastModifiedBy>rui.magalhaes.med@gmail.com</cp:lastModifiedBy>
  <cp:revision>18</cp:revision>
  <dcterms:created xsi:type="dcterms:W3CDTF">2022-07-05T12:41:10Z</dcterms:created>
  <dcterms:modified xsi:type="dcterms:W3CDTF">2022-07-06T16:55:01Z</dcterms:modified>
</cp:coreProperties>
</file>