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5"/>
  </p:normalViewPr>
  <p:slideViewPr>
    <p:cSldViewPr snapToGrid="0" snapToObjects="1">
      <p:cViewPr varScale="1">
        <p:scale>
          <a:sx n="107" d="100"/>
          <a:sy n="107" d="100"/>
        </p:scale>
        <p:origin x="7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7328E-2EE8-F948-9E6B-6A5E6C14F8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9525E3-8D13-274E-9842-FC84827875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27A04D-2999-9F4B-83BE-892188088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76F7-7188-3644-BCB5-EB4CAE9E5BDB}" type="datetimeFigureOut">
              <a:rPr lang="en-PT" smtClean="0"/>
              <a:t>13/06/2022</a:t>
            </a:fld>
            <a:endParaRPr lang="en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46719E-02B8-D040-89F3-0D6C15E05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06A16E-87BE-1640-87C1-CB7E69D9B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F68-A2A7-B649-BB60-342AECEF1760}" type="slidenum">
              <a:rPr lang="en-PT" smtClean="0"/>
              <a:t>‹#›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4282086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AFFA4-81F5-884A-B813-C10BDF48C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73F9D4-7D33-E04A-A986-E1FEF88BA8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64CD99-9C28-3044-835A-46C2F7C79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76F7-7188-3644-BCB5-EB4CAE9E5BDB}" type="datetimeFigureOut">
              <a:rPr lang="en-PT" smtClean="0"/>
              <a:t>13/06/2022</a:t>
            </a:fld>
            <a:endParaRPr lang="en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F15C7E-E37D-E84B-B7DE-42D93B84F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3E9509-349F-3846-B938-2F88511D5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F68-A2A7-B649-BB60-342AECEF1760}" type="slidenum">
              <a:rPr lang="en-PT" smtClean="0"/>
              <a:t>‹#›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430534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9158F9-EEE2-9443-BEAA-A986BE07B4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2D0FE8-51B8-0F4F-BC4F-E13581B8A3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CA2C57-E6B8-B642-AA5B-4EA9A4677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76F7-7188-3644-BCB5-EB4CAE9E5BDB}" type="datetimeFigureOut">
              <a:rPr lang="en-PT" smtClean="0"/>
              <a:t>13/06/2022</a:t>
            </a:fld>
            <a:endParaRPr lang="en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FC1A32-6970-9B4B-BD5B-2D782DDD6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C1BE7A-CB08-BC46-B12E-3D6FEEC25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F68-A2A7-B649-BB60-342AECEF1760}" type="slidenum">
              <a:rPr lang="en-PT" smtClean="0"/>
              <a:t>‹#›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1579056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255B9-9E62-2343-984A-A4828EA1F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79922-FEDC-4143-B7D1-EF8F2234AD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338B78-BB78-1E43-B80D-70FF7C854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76F7-7188-3644-BCB5-EB4CAE9E5BDB}" type="datetimeFigureOut">
              <a:rPr lang="en-PT" smtClean="0"/>
              <a:t>13/06/2022</a:t>
            </a:fld>
            <a:endParaRPr lang="en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94F324-C50D-9641-9490-BA3AE7F45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9911B6-06C5-714A-B1CB-217D7A133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F68-A2A7-B649-BB60-342AECEF1760}" type="slidenum">
              <a:rPr lang="en-PT" smtClean="0"/>
              <a:t>‹#›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4026223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12D72-938B-7540-9559-B764790AA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329E01-A228-FD4F-AE50-3D5E7D1112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91EAE-0ACD-5F45-A35C-D64A177D8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76F7-7188-3644-BCB5-EB4CAE9E5BDB}" type="datetimeFigureOut">
              <a:rPr lang="en-PT" smtClean="0"/>
              <a:t>13/06/2022</a:t>
            </a:fld>
            <a:endParaRPr lang="en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CDFB76-A23D-744B-A68D-E5E605253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87C35E-1D1D-684D-A05F-EDFFFFB55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F68-A2A7-B649-BB60-342AECEF1760}" type="slidenum">
              <a:rPr lang="en-PT" smtClean="0"/>
              <a:t>‹#›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3739352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243CD-584D-7E42-A52F-4532C5E84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8CC71-E9AA-CF4C-9C1E-DBB3FE3F1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83069F-C5E0-C443-92BB-37912D9EFE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345AC3-DB89-6D49-A172-E4F0C9CA2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76F7-7188-3644-BCB5-EB4CAE9E5BDB}" type="datetimeFigureOut">
              <a:rPr lang="en-PT" smtClean="0"/>
              <a:t>13/06/2022</a:t>
            </a:fld>
            <a:endParaRPr lang="en-P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4E36CC-DBF7-124F-B7D8-C334C2471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5500EB-0B2A-6546-9685-548A6B8EA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F68-A2A7-B649-BB60-342AECEF1760}" type="slidenum">
              <a:rPr lang="en-PT" smtClean="0"/>
              <a:t>‹#›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2275087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988BD-A5B6-1B4E-9660-C76E4AC92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266390-196A-E547-9624-D01E120E4A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6E2F3D-92C4-C045-B7BC-0C7F5A4B48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0F1624-F294-374B-8E8B-D305B3D825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86AC1E-7BAC-4F4B-8019-B062FF0B25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727A48-2706-9946-83EA-F7FD38E4E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76F7-7188-3644-BCB5-EB4CAE9E5BDB}" type="datetimeFigureOut">
              <a:rPr lang="en-PT" smtClean="0"/>
              <a:t>13/06/2022</a:t>
            </a:fld>
            <a:endParaRPr lang="en-P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9A579B-CF92-144E-8DF0-7503776E3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F3FC67-8D2A-E149-8327-875F29D7B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F68-A2A7-B649-BB60-342AECEF1760}" type="slidenum">
              <a:rPr lang="en-PT" smtClean="0"/>
              <a:t>‹#›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3361860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8AC51-2A04-C34D-B6B6-993BF9110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A915B2-1253-454D-AC1F-458B6EDFD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76F7-7188-3644-BCB5-EB4CAE9E5BDB}" type="datetimeFigureOut">
              <a:rPr lang="en-PT" smtClean="0"/>
              <a:t>13/06/2022</a:t>
            </a:fld>
            <a:endParaRPr lang="en-P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140E56-3EDF-3242-A742-F182EA9A1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03D2FE-51DF-5340-BB7C-290FFC0CD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F68-A2A7-B649-BB60-342AECEF1760}" type="slidenum">
              <a:rPr lang="en-PT" smtClean="0"/>
              <a:t>‹#›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1915946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974078-3136-D14C-B117-89676A58C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76F7-7188-3644-BCB5-EB4CAE9E5BDB}" type="datetimeFigureOut">
              <a:rPr lang="en-PT" smtClean="0"/>
              <a:t>13/06/2022</a:t>
            </a:fld>
            <a:endParaRPr lang="en-P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AACA76-93FF-6547-97A4-9AB0D5789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BED659-E377-444B-A6F4-8114F9D90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F68-A2A7-B649-BB60-342AECEF1760}" type="slidenum">
              <a:rPr lang="en-PT" smtClean="0"/>
              <a:t>‹#›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3820667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B4CF6-38E9-F048-B3FC-6928D5E82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FD2439-49DA-844F-8DB1-36CC07579B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1A2AA7-FC8E-374B-BD3A-183AA0B418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8139C1-3095-0041-9619-6A19E6751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76F7-7188-3644-BCB5-EB4CAE9E5BDB}" type="datetimeFigureOut">
              <a:rPr lang="en-PT" smtClean="0"/>
              <a:t>13/06/2022</a:t>
            </a:fld>
            <a:endParaRPr lang="en-P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24E16C-877F-764E-8E91-D29723869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F3698E-1828-2A41-ADD3-FE7D86B92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F68-A2A7-B649-BB60-342AECEF1760}" type="slidenum">
              <a:rPr lang="en-PT" smtClean="0"/>
              <a:t>‹#›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1570706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90E91-B16D-E040-BF2C-7756B82BD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4CBB1A-51DE-7A4F-B5DD-96B40B8DED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3ED1C1-2BFD-AD47-90FD-F197F957DE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638E01-79D6-A840-BCE7-EB2C4C0EC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76F7-7188-3644-BCB5-EB4CAE9E5BDB}" type="datetimeFigureOut">
              <a:rPr lang="en-PT" smtClean="0"/>
              <a:t>13/06/2022</a:t>
            </a:fld>
            <a:endParaRPr lang="en-P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85D4C3-7D9F-DD45-8425-656912C31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212316-46B2-4244-A765-05F7746AB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F68-A2A7-B649-BB60-342AECEF1760}" type="slidenum">
              <a:rPr lang="en-PT" smtClean="0"/>
              <a:t>‹#›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811802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582EC7-1070-3A4E-ABEA-F8455A71E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DD27D6-78B3-7A46-A324-A2EE98ECCC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7308FF-AF9D-9641-B489-5929B715DC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D76F7-7188-3644-BCB5-EB4CAE9E5BDB}" type="datetimeFigureOut">
              <a:rPr lang="en-PT" smtClean="0"/>
              <a:t>13/06/2022</a:t>
            </a:fld>
            <a:endParaRPr lang="en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AC7C3-565B-4B42-A9AA-B10480632F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A5BBB0-A309-924D-BBF7-9B97E8650B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9BF68-A2A7-B649-BB60-342AECEF1760}" type="slidenum">
              <a:rPr lang="en-PT" smtClean="0"/>
              <a:t>‹#›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2350247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orcid.org/0000-0002-6221-6435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A43FB6-87EA-0441-B7D4-DE29C93806FE}"/>
              </a:ext>
            </a:extLst>
          </p:cNvPr>
          <p:cNvSpPr txBox="1"/>
          <p:nvPr/>
        </p:nvSpPr>
        <p:spPr>
          <a:xfrm>
            <a:off x="1488282" y="359698"/>
            <a:ext cx="9215437" cy="5676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800" b="1" dirty="0" err="1"/>
              <a:t>Variação</a:t>
            </a:r>
            <a:r>
              <a:rPr lang="en-GB" sz="2800" b="1" dirty="0"/>
              <a:t> </a:t>
            </a:r>
            <a:r>
              <a:rPr lang="en-GB" sz="2800" b="1" dirty="0" err="1"/>
              <a:t>nos</a:t>
            </a:r>
            <a:r>
              <a:rPr lang="en-GB" sz="2800" b="1" dirty="0"/>
              <a:t> </a:t>
            </a:r>
            <a:r>
              <a:rPr lang="en-GB" sz="2800" b="1" dirty="0" err="1"/>
              <a:t>cuidados</a:t>
            </a:r>
            <a:r>
              <a:rPr lang="en-GB" sz="2800" b="1" dirty="0"/>
              <a:t> da </a:t>
            </a:r>
            <a:r>
              <a:rPr lang="en-GB" sz="2800" b="1" dirty="0" err="1"/>
              <a:t>falência</a:t>
            </a:r>
            <a:r>
              <a:rPr lang="en-GB" sz="2800" b="1" dirty="0"/>
              <a:t> hepatica </a:t>
            </a:r>
            <a:r>
              <a:rPr lang="en-GB" sz="2800" b="1" dirty="0" err="1"/>
              <a:t>aguda</a:t>
            </a:r>
            <a:r>
              <a:rPr lang="en-GB" sz="2800" b="1"/>
              <a:t>: </a:t>
            </a:r>
          </a:p>
          <a:p>
            <a:pPr>
              <a:lnSpc>
                <a:spcPct val="150000"/>
              </a:lnSpc>
            </a:pPr>
            <a:r>
              <a:rPr lang="en-GB" sz="2800" b="1"/>
              <a:t>um </a:t>
            </a:r>
            <a:r>
              <a:rPr lang="en-GB" sz="2800" b="1" dirty="0" err="1"/>
              <a:t>inquérito</a:t>
            </a:r>
            <a:r>
              <a:rPr lang="en-GB" sz="2800" b="1" dirty="0"/>
              <a:t> a </a:t>
            </a:r>
            <a:r>
              <a:rPr lang="en-GB" sz="2800" b="1" dirty="0" err="1"/>
              <a:t>profissionais</a:t>
            </a:r>
            <a:r>
              <a:rPr lang="en-GB" sz="2800" b="1" dirty="0"/>
              <a:t> de </a:t>
            </a:r>
            <a:r>
              <a:rPr lang="en-GB" sz="2800" b="1" dirty="0" err="1"/>
              <a:t>cuidados</a:t>
            </a:r>
            <a:r>
              <a:rPr lang="en-GB" sz="2800" b="1" dirty="0"/>
              <a:t> </a:t>
            </a:r>
            <a:r>
              <a:rPr lang="en-GB" sz="2800" b="1" dirty="0" err="1"/>
              <a:t>intensivos</a:t>
            </a:r>
            <a:endParaRPr lang="en-GB" sz="2800" b="1" dirty="0"/>
          </a:p>
          <a:p>
            <a:pPr>
              <a:lnSpc>
                <a:spcPct val="150000"/>
              </a:lnSpc>
            </a:pPr>
            <a:endParaRPr lang="en-GB" sz="2800" b="1" dirty="0"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>
              <a:lnSpc>
                <a:spcPct val="150000"/>
              </a:lnSpc>
            </a:pPr>
            <a:r>
              <a:rPr lang="en-GB" sz="20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Cardoso </a:t>
            </a:r>
            <a:r>
              <a:rPr lang="en-GB" sz="2000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F.S.</a:t>
            </a:r>
            <a:r>
              <a:rPr lang="en-GB" sz="2000" baseline="30000" dirty="0" err="1"/>
              <a:t>a</a:t>
            </a:r>
            <a:r>
              <a:rPr lang="en-GB" sz="2000" dirty="0"/>
              <a:t>, </a:t>
            </a:r>
            <a:r>
              <a:rPr lang="en-GB" sz="2000" dirty="0" err="1"/>
              <a:t>Mcphail</a:t>
            </a:r>
            <a:r>
              <a:rPr lang="en-GB" sz="2000" dirty="0"/>
              <a:t> </a:t>
            </a:r>
            <a:r>
              <a:rPr lang="en-GB" sz="2000" dirty="0" err="1"/>
              <a:t>M.J.</a:t>
            </a:r>
            <a:r>
              <a:rPr lang="en-GB" sz="2000" baseline="30000" dirty="0" err="1"/>
              <a:t>b</a:t>
            </a:r>
            <a:r>
              <a:rPr lang="en-GB" sz="2000" dirty="0"/>
              <a:t>, </a:t>
            </a:r>
            <a:r>
              <a:rPr lang="en-GB" sz="2000" dirty="0" err="1"/>
              <a:t>Karvellas</a:t>
            </a:r>
            <a:r>
              <a:rPr lang="en-GB" sz="2000" dirty="0"/>
              <a:t> </a:t>
            </a:r>
            <a:r>
              <a:rPr lang="en-GB" sz="2000" dirty="0" err="1"/>
              <a:t>C.J.</a:t>
            </a:r>
            <a:r>
              <a:rPr lang="en-GB" sz="2000" baseline="30000" dirty="0" err="1"/>
              <a:t>c</a:t>
            </a:r>
            <a:r>
              <a:rPr lang="en-GB" sz="2000" dirty="0"/>
              <a:t>, Fuhrmann </a:t>
            </a:r>
            <a:r>
              <a:rPr lang="en-GB" sz="2000" dirty="0" err="1"/>
              <a:t>V.</a:t>
            </a:r>
            <a:r>
              <a:rPr lang="en-GB" sz="2000" baseline="30000" dirty="0" err="1"/>
              <a:t>d</a:t>
            </a:r>
            <a:r>
              <a:rPr lang="en-GB" sz="2000" dirty="0"/>
              <a:t>, </a:t>
            </a:r>
            <a:r>
              <a:rPr lang="en-GB" sz="2000" dirty="0" err="1"/>
              <a:t>Germano</a:t>
            </a:r>
            <a:r>
              <a:rPr lang="en-GB" sz="2000" dirty="0"/>
              <a:t> </a:t>
            </a:r>
            <a:r>
              <a:rPr lang="en-GB" sz="2000" dirty="0" err="1"/>
              <a:t>N.</a:t>
            </a:r>
            <a:r>
              <a:rPr lang="en-GB" sz="2000" baseline="30000" dirty="0" err="1"/>
              <a:t>a</a:t>
            </a:r>
            <a:r>
              <a:rPr lang="en-GB" sz="2000" dirty="0"/>
              <a:t>, </a:t>
            </a:r>
            <a:r>
              <a:rPr lang="en-GB" sz="2000" dirty="0" err="1"/>
              <a:t>Auzinger</a:t>
            </a:r>
            <a:r>
              <a:rPr lang="en-GB" sz="2000" dirty="0"/>
              <a:t> </a:t>
            </a:r>
            <a:r>
              <a:rPr lang="en-GB" sz="2000" dirty="0" err="1"/>
              <a:t>G.</a:t>
            </a:r>
            <a:r>
              <a:rPr lang="en-GB" sz="2000" baseline="30000" dirty="0" err="1"/>
              <a:t>b</a:t>
            </a:r>
            <a:r>
              <a:rPr lang="en-GB" sz="2000" dirty="0"/>
              <a:t>  </a:t>
            </a:r>
          </a:p>
          <a:p>
            <a:pPr>
              <a:lnSpc>
                <a:spcPct val="150000"/>
              </a:lnSpc>
            </a:pPr>
            <a:r>
              <a:rPr lang="en-GB" sz="2000" baseline="30000" dirty="0"/>
              <a:t>a </a:t>
            </a:r>
            <a:r>
              <a:rPr lang="en-GB" sz="2000" dirty="0"/>
              <a:t>Intensive Care Unit, Curry Cabral Hospital, Lisbon, Portugal</a:t>
            </a:r>
            <a:br>
              <a:rPr lang="en-GB" sz="2000" dirty="0"/>
            </a:br>
            <a:r>
              <a:rPr lang="en-GB" sz="2000" baseline="30000" dirty="0"/>
              <a:t>b </a:t>
            </a:r>
            <a:r>
              <a:rPr lang="en-GB" sz="2000" dirty="0"/>
              <a:t>Liver Intensive Therapy Unit, King’s College Hospital, London, United Kingdom</a:t>
            </a:r>
            <a:br>
              <a:rPr lang="en-GB" sz="2000" dirty="0"/>
            </a:br>
            <a:r>
              <a:rPr lang="en-GB" sz="2000" baseline="30000" dirty="0"/>
              <a:t>c </a:t>
            </a:r>
            <a:r>
              <a:rPr lang="en-GB" sz="2000" dirty="0"/>
              <a:t>Department of Critical Care Medicine, University of Alberta, Edmonton, AB, Canada</a:t>
            </a:r>
            <a:br>
              <a:rPr lang="en-GB" sz="2000" dirty="0"/>
            </a:br>
            <a:r>
              <a:rPr lang="en-GB" sz="2000" baseline="30000" dirty="0"/>
              <a:t>d </a:t>
            </a:r>
            <a:r>
              <a:rPr lang="en-GB" sz="2000" dirty="0"/>
              <a:t>Department of Medicine B, Gastroenterology and Hepatology, University of Münster, Münster, Germany</a:t>
            </a:r>
          </a:p>
          <a:p>
            <a:pPr>
              <a:lnSpc>
                <a:spcPct val="150000"/>
              </a:lnSpc>
            </a:pPr>
            <a:endParaRPr lang="en-PT" sz="2000" b="1" dirty="0"/>
          </a:p>
          <a:p>
            <a:pPr>
              <a:lnSpc>
                <a:spcPct val="150000"/>
              </a:lnSpc>
            </a:pPr>
            <a:r>
              <a:rPr lang="en-PT" sz="2000" b="1" dirty="0"/>
              <a:t>Publicado no GE Portuguese Journal of Gastroenterology </a:t>
            </a:r>
            <a:r>
              <a:rPr lang="pt-PT" sz="2000" b="1" dirty="0"/>
              <a:t>em 25 Maio 2021</a:t>
            </a:r>
            <a:endParaRPr lang="en-PT" sz="2000" b="1" dirty="0"/>
          </a:p>
        </p:txBody>
      </p:sp>
    </p:spTree>
    <p:extLst>
      <p:ext uri="{BB962C8B-B14F-4D97-AF65-F5344CB8AC3E}">
        <p14:creationId xmlns:p14="http://schemas.microsoft.com/office/powerpoint/2010/main" val="3465651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7470160-2D48-E54A-B078-D63AD55D3BEF}"/>
              </a:ext>
            </a:extLst>
          </p:cNvPr>
          <p:cNvSpPr txBox="1"/>
          <p:nvPr/>
        </p:nvSpPr>
        <p:spPr>
          <a:xfrm>
            <a:off x="1488282" y="359698"/>
            <a:ext cx="9215437" cy="36456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GB" sz="2800" b="1" dirty="0"/>
              <a:t>Qual </a:t>
            </a:r>
            <a:r>
              <a:rPr lang="en-GB" sz="2800" b="1" dirty="0" err="1"/>
              <a:t>é</a:t>
            </a:r>
            <a:r>
              <a:rPr lang="en-GB" sz="2800" b="1" dirty="0"/>
              <a:t> o background para </a:t>
            </a:r>
            <a:r>
              <a:rPr lang="en-GB" sz="2800" b="1" dirty="0" err="1"/>
              <a:t>este</a:t>
            </a:r>
            <a:r>
              <a:rPr lang="en-GB" sz="2800" b="1" dirty="0"/>
              <a:t> </a:t>
            </a:r>
            <a:r>
              <a:rPr lang="en-GB" sz="2800" b="1" dirty="0" err="1"/>
              <a:t>estudo</a:t>
            </a:r>
            <a:r>
              <a:rPr lang="en-GB" sz="2800" b="1" dirty="0"/>
              <a:t>? O que se sabia </a:t>
            </a:r>
            <a:r>
              <a:rPr lang="en-GB" sz="2800" b="1" dirty="0" err="1"/>
              <a:t>já</a:t>
            </a:r>
            <a:r>
              <a:rPr lang="en-GB" sz="2800" b="1" dirty="0"/>
              <a:t> </a:t>
            </a:r>
            <a:r>
              <a:rPr lang="en-GB" sz="2800" b="1" dirty="0" err="1"/>
              <a:t>sobre</a:t>
            </a:r>
            <a:r>
              <a:rPr lang="en-GB" sz="2800" b="1" dirty="0"/>
              <a:t> </a:t>
            </a:r>
            <a:r>
              <a:rPr lang="en-GB" sz="2800" b="1" dirty="0" err="1"/>
              <a:t>este</a:t>
            </a:r>
            <a:r>
              <a:rPr lang="en-GB" sz="2800" b="1" dirty="0"/>
              <a:t> </a:t>
            </a:r>
            <a:r>
              <a:rPr lang="en-GB" sz="2800" b="1" dirty="0" err="1"/>
              <a:t>assunto</a:t>
            </a:r>
            <a:r>
              <a:rPr lang="en-GB" sz="2800" b="1" dirty="0"/>
              <a:t>?</a:t>
            </a:r>
          </a:p>
          <a:p>
            <a:pPr algn="just">
              <a:lnSpc>
                <a:spcPct val="150000"/>
              </a:lnSpc>
            </a:pPr>
            <a:endParaRPr lang="en-GB" sz="2000" dirty="0"/>
          </a:p>
          <a:p>
            <a:pPr algn="just">
              <a:lnSpc>
                <a:spcPct val="150000"/>
              </a:lnSpc>
            </a:pPr>
            <a:r>
              <a:rPr lang="en-GB" sz="2000" dirty="0"/>
              <a:t>- A </a:t>
            </a:r>
            <a:r>
              <a:rPr lang="en-GB" sz="2000" dirty="0" err="1"/>
              <a:t>falência</a:t>
            </a:r>
            <a:r>
              <a:rPr lang="en-GB" sz="2000" dirty="0"/>
              <a:t> hepatica </a:t>
            </a:r>
            <a:r>
              <a:rPr lang="en-GB" sz="2000" dirty="0" err="1"/>
              <a:t>aguda</a:t>
            </a:r>
            <a:r>
              <a:rPr lang="en-GB" sz="2000" dirty="0"/>
              <a:t> (FHA) </a:t>
            </a:r>
            <a:r>
              <a:rPr lang="en-GB" sz="2000" dirty="0" err="1"/>
              <a:t>é</a:t>
            </a:r>
            <a:r>
              <a:rPr lang="en-GB" sz="2000" dirty="0"/>
              <a:t> </a:t>
            </a:r>
            <a:r>
              <a:rPr lang="en-GB" sz="2000" dirty="0" err="1"/>
              <a:t>uma</a:t>
            </a:r>
            <a:r>
              <a:rPr lang="en-GB" sz="2000" dirty="0"/>
              <a:t> </a:t>
            </a:r>
            <a:r>
              <a:rPr lang="en-GB" sz="2000" dirty="0" err="1"/>
              <a:t>doença</a:t>
            </a:r>
            <a:r>
              <a:rPr lang="en-GB" sz="2000" dirty="0"/>
              <a:t> rara. O </a:t>
            </a:r>
            <a:r>
              <a:rPr lang="en-GB" sz="2000" dirty="0" err="1"/>
              <a:t>conhecimento</a:t>
            </a:r>
            <a:r>
              <a:rPr lang="en-GB" sz="2000" dirty="0"/>
              <a:t> </a:t>
            </a:r>
            <a:r>
              <a:rPr lang="en-GB" sz="2000" dirty="0" err="1"/>
              <a:t>sobre</a:t>
            </a:r>
            <a:r>
              <a:rPr lang="en-GB" sz="2000" dirty="0"/>
              <a:t> </a:t>
            </a:r>
            <a:r>
              <a:rPr lang="en-GB" sz="2000" dirty="0" err="1"/>
              <a:t>esta</a:t>
            </a:r>
            <a:r>
              <a:rPr lang="en-GB" sz="2000" dirty="0"/>
              <a:t> </a:t>
            </a:r>
            <a:r>
              <a:rPr lang="en-GB" sz="2000" dirty="0" err="1"/>
              <a:t>doença</a:t>
            </a:r>
            <a:r>
              <a:rPr lang="en-GB" sz="2000" dirty="0"/>
              <a:t> </a:t>
            </a:r>
            <a:r>
              <a:rPr lang="en-GB" sz="2000" dirty="0" err="1"/>
              <a:t>tem</a:t>
            </a:r>
            <a:r>
              <a:rPr lang="en-GB" sz="2000" dirty="0"/>
              <a:t> </a:t>
            </a:r>
            <a:r>
              <a:rPr lang="en-GB" sz="2000" dirty="0" err="1"/>
              <a:t>evoluído</a:t>
            </a:r>
            <a:r>
              <a:rPr lang="en-GB" sz="2000" dirty="0"/>
              <a:t> </a:t>
            </a:r>
            <a:r>
              <a:rPr lang="en-GB" sz="2000" dirty="0" err="1"/>
              <a:t>substancialmente</a:t>
            </a:r>
            <a:r>
              <a:rPr lang="en-GB" sz="2000" dirty="0"/>
              <a:t> </a:t>
            </a:r>
            <a:r>
              <a:rPr lang="en-GB" sz="2000" dirty="0" err="1"/>
              <a:t>nas</a:t>
            </a:r>
            <a:r>
              <a:rPr lang="en-GB" sz="2000" dirty="0"/>
              <a:t> </a:t>
            </a:r>
            <a:r>
              <a:rPr lang="en-GB" sz="2000" dirty="0" err="1"/>
              <a:t>últimas</a:t>
            </a:r>
            <a:r>
              <a:rPr lang="en-GB" sz="2000" dirty="0"/>
              <a:t> </a:t>
            </a:r>
            <a:r>
              <a:rPr lang="en-GB" sz="2000" dirty="0" err="1"/>
              <a:t>décadas</a:t>
            </a:r>
            <a:r>
              <a:rPr lang="en-GB" sz="2000" dirty="0"/>
              <a:t>. </a:t>
            </a:r>
          </a:p>
          <a:p>
            <a:pPr algn="just">
              <a:lnSpc>
                <a:spcPct val="150000"/>
              </a:lnSpc>
            </a:pPr>
            <a:r>
              <a:rPr lang="en-GB" sz="2000" dirty="0"/>
              <a:t>- Era </a:t>
            </a:r>
            <a:r>
              <a:rPr lang="en-GB" sz="2000" dirty="0" err="1"/>
              <a:t>plausível</a:t>
            </a:r>
            <a:r>
              <a:rPr lang="en-GB" sz="2000" dirty="0"/>
              <a:t> </a:t>
            </a:r>
            <a:r>
              <a:rPr lang="en-GB" sz="2000" dirty="0" err="1"/>
              <a:t>existir</a:t>
            </a:r>
            <a:r>
              <a:rPr lang="en-GB" sz="2000" dirty="0"/>
              <a:t> </a:t>
            </a:r>
            <a:r>
              <a:rPr lang="en-GB" sz="2000" dirty="0" err="1"/>
              <a:t>variabilidade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prática</a:t>
            </a:r>
            <a:r>
              <a:rPr lang="en-GB" sz="2000" dirty="0"/>
              <a:t> de </a:t>
            </a:r>
            <a:r>
              <a:rPr lang="en-GB" sz="2000" dirty="0" err="1"/>
              <a:t>abordagem</a:t>
            </a:r>
            <a:r>
              <a:rPr lang="en-GB" sz="2000" dirty="0"/>
              <a:t> de </a:t>
            </a:r>
            <a:r>
              <a:rPr lang="en-GB" sz="2000" dirty="0" err="1"/>
              <a:t>doentes</a:t>
            </a:r>
            <a:r>
              <a:rPr lang="en-GB" sz="2000" dirty="0"/>
              <a:t> com FHA entre </a:t>
            </a:r>
            <a:r>
              <a:rPr lang="en-GB" sz="2000" dirty="0" err="1"/>
              <a:t>hospitais</a:t>
            </a:r>
            <a:r>
              <a:rPr lang="en-GB" sz="2000" dirty="0"/>
              <a:t>, </a:t>
            </a:r>
            <a:r>
              <a:rPr lang="en-GB" sz="2000" dirty="0" err="1"/>
              <a:t>nomeadamente</a:t>
            </a:r>
            <a:r>
              <a:rPr lang="en-GB" sz="2000" dirty="0"/>
              <a:t> entre </a:t>
            </a:r>
            <a:r>
              <a:rPr lang="en-GB" sz="2000" dirty="0" err="1"/>
              <a:t>centros</a:t>
            </a:r>
            <a:r>
              <a:rPr lang="en-GB" sz="2000" dirty="0"/>
              <a:t> de </a:t>
            </a:r>
            <a:r>
              <a:rPr lang="en-GB" sz="2000" dirty="0" err="1"/>
              <a:t>transplante</a:t>
            </a:r>
            <a:r>
              <a:rPr lang="en-GB" sz="2000" dirty="0"/>
              <a:t> </a:t>
            </a:r>
            <a:r>
              <a:rPr lang="en-GB" sz="2000" dirty="0" err="1"/>
              <a:t>hepático</a:t>
            </a:r>
            <a:r>
              <a:rPr lang="en-GB" sz="2000" dirty="0"/>
              <a:t> e outros.</a:t>
            </a:r>
          </a:p>
        </p:txBody>
      </p:sp>
    </p:spTree>
    <p:extLst>
      <p:ext uri="{BB962C8B-B14F-4D97-AF65-F5344CB8AC3E}">
        <p14:creationId xmlns:p14="http://schemas.microsoft.com/office/powerpoint/2010/main" val="3825476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15D1BC5-E80C-F64E-8CF5-6DAB4FE900DA}"/>
              </a:ext>
            </a:extLst>
          </p:cNvPr>
          <p:cNvSpPr txBox="1"/>
          <p:nvPr/>
        </p:nvSpPr>
        <p:spPr>
          <a:xfrm>
            <a:off x="1488282" y="359698"/>
            <a:ext cx="9215437" cy="4845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GB" sz="2800" b="1" dirty="0" err="1"/>
              <a:t>Quais</a:t>
            </a:r>
            <a:r>
              <a:rPr lang="en-GB" sz="2800" b="1" dirty="0"/>
              <a:t> </a:t>
            </a:r>
            <a:r>
              <a:rPr lang="en-GB" sz="2800" b="1" dirty="0" err="1"/>
              <a:t>são</a:t>
            </a:r>
            <a:r>
              <a:rPr lang="en-GB" sz="2800" b="1" dirty="0"/>
              <a:t> </a:t>
            </a:r>
            <a:r>
              <a:rPr lang="en-GB" sz="2800" b="1" dirty="0" err="1"/>
              <a:t>os</a:t>
            </a:r>
            <a:r>
              <a:rPr lang="en-GB" sz="2800" b="1" dirty="0"/>
              <a:t> </a:t>
            </a:r>
            <a:r>
              <a:rPr lang="en-GB" sz="2800" b="1" dirty="0" err="1"/>
              <a:t>principais</a:t>
            </a:r>
            <a:r>
              <a:rPr lang="en-GB" sz="2800" b="1" dirty="0"/>
              <a:t> </a:t>
            </a:r>
            <a:r>
              <a:rPr lang="en-GB" sz="2800" b="1" dirty="0" err="1"/>
              <a:t>achados</a:t>
            </a:r>
            <a:r>
              <a:rPr lang="en-GB" sz="2800" b="1" dirty="0"/>
              <a:t> </a:t>
            </a:r>
            <a:r>
              <a:rPr lang="en-GB" sz="2800" b="1" dirty="0" err="1"/>
              <a:t>deste</a:t>
            </a:r>
            <a:r>
              <a:rPr lang="en-GB" sz="2800" b="1" dirty="0"/>
              <a:t> </a:t>
            </a:r>
            <a:r>
              <a:rPr lang="en-GB" sz="2800" b="1" dirty="0" err="1"/>
              <a:t>trabalho</a:t>
            </a:r>
            <a:r>
              <a:rPr lang="en-GB" sz="2800" b="1" dirty="0"/>
              <a:t>?</a:t>
            </a:r>
            <a:endParaRPr lang="en-GB" sz="2000" dirty="0"/>
          </a:p>
          <a:p>
            <a:pPr algn="just">
              <a:lnSpc>
                <a:spcPct val="150000"/>
              </a:lnSpc>
            </a:pPr>
            <a:endParaRPr lang="en-GB" sz="2000" dirty="0"/>
          </a:p>
          <a:p>
            <a:pPr algn="just">
              <a:lnSpc>
                <a:spcPct val="150000"/>
              </a:lnSpc>
            </a:pPr>
            <a:r>
              <a:rPr lang="en-GB" sz="2000" dirty="0"/>
              <a:t>- A </a:t>
            </a:r>
            <a:r>
              <a:rPr lang="en-GB" sz="2000" dirty="0" err="1"/>
              <a:t>abordagem</a:t>
            </a:r>
            <a:r>
              <a:rPr lang="en-GB" sz="2000" dirty="0"/>
              <a:t> de </a:t>
            </a:r>
            <a:r>
              <a:rPr lang="en-GB" sz="2000" dirty="0" err="1"/>
              <a:t>doentes</a:t>
            </a:r>
            <a:r>
              <a:rPr lang="en-GB" sz="2000" dirty="0"/>
              <a:t> com FHA por </a:t>
            </a:r>
            <a:r>
              <a:rPr lang="en-GB" sz="2000" dirty="0" err="1"/>
              <a:t>profissionais</a:t>
            </a:r>
            <a:r>
              <a:rPr lang="en-GB" sz="2000" dirty="0"/>
              <a:t> das </a:t>
            </a:r>
            <a:r>
              <a:rPr lang="en-GB" sz="2000" dirty="0" err="1"/>
              <a:t>Unidades</a:t>
            </a:r>
            <a:r>
              <a:rPr lang="en-GB" sz="2000" dirty="0"/>
              <a:t> de </a:t>
            </a:r>
            <a:r>
              <a:rPr lang="en-GB" sz="2000" dirty="0" err="1"/>
              <a:t>Cuidados</a:t>
            </a:r>
            <a:r>
              <a:rPr lang="en-GB" sz="2000" dirty="0"/>
              <a:t> </a:t>
            </a:r>
            <a:r>
              <a:rPr lang="en-GB" sz="2000" dirty="0" err="1"/>
              <a:t>Intensivos</a:t>
            </a:r>
            <a:r>
              <a:rPr lang="en-GB" sz="2000" dirty="0"/>
              <a:t> de 50 </a:t>
            </a:r>
            <a:r>
              <a:rPr lang="en-GB" sz="2000" dirty="0" err="1"/>
              <a:t>países</a:t>
            </a:r>
            <a:r>
              <a:rPr lang="en-GB" sz="2000" dirty="0"/>
              <a:t> </a:t>
            </a:r>
            <a:r>
              <a:rPr lang="en-GB" sz="2000" dirty="0" err="1"/>
              <a:t>variou</a:t>
            </a:r>
            <a:r>
              <a:rPr lang="en-GB" sz="2000" dirty="0"/>
              <a:t> com a </a:t>
            </a:r>
            <a:r>
              <a:rPr lang="en-GB" sz="2000" dirty="0" err="1"/>
              <a:t>sua</a:t>
            </a:r>
            <a:r>
              <a:rPr lang="en-GB" sz="2000" dirty="0"/>
              <a:t> </a:t>
            </a:r>
            <a:r>
              <a:rPr lang="en-GB" sz="2000" dirty="0" err="1"/>
              <a:t>idade</a:t>
            </a:r>
            <a:r>
              <a:rPr lang="en-GB" sz="2000" dirty="0"/>
              <a:t>, </a:t>
            </a:r>
            <a:r>
              <a:rPr lang="en-GB" sz="2000" dirty="0" err="1"/>
              <a:t>região</a:t>
            </a:r>
            <a:r>
              <a:rPr lang="en-GB" sz="2000" dirty="0"/>
              <a:t> de </a:t>
            </a:r>
            <a:r>
              <a:rPr lang="en-GB" sz="2000" dirty="0" err="1"/>
              <a:t>trabalho</a:t>
            </a:r>
            <a:r>
              <a:rPr lang="en-GB" sz="2000" dirty="0"/>
              <a:t>, </a:t>
            </a:r>
            <a:r>
              <a:rPr lang="en-GB" sz="2000" dirty="0" err="1"/>
              <a:t>nível</a:t>
            </a:r>
            <a:r>
              <a:rPr lang="en-GB" sz="2000" dirty="0"/>
              <a:t> de </a:t>
            </a:r>
            <a:r>
              <a:rPr lang="en-GB" sz="2000" dirty="0" err="1"/>
              <a:t>treino</a:t>
            </a:r>
            <a:r>
              <a:rPr lang="en-GB" sz="2000" dirty="0"/>
              <a:t> </a:t>
            </a:r>
            <a:r>
              <a:rPr lang="en-GB" sz="2000" dirty="0" err="1"/>
              <a:t>clínico</a:t>
            </a:r>
            <a:r>
              <a:rPr lang="en-GB" sz="2000" dirty="0"/>
              <a:t>, </a:t>
            </a:r>
            <a:r>
              <a:rPr lang="en-GB" sz="2000" dirty="0" err="1"/>
              <a:t>tipo</a:t>
            </a:r>
            <a:r>
              <a:rPr lang="en-GB" sz="2000" dirty="0"/>
              <a:t> de hospital de </a:t>
            </a:r>
            <a:r>
              <a:rPr lang="en-GB" sz="2000" dirty="0" err="1"/>
              <a:t>trabalho</a:t>
            </a:r>
            <a:r>
              <a:rPr lang="en-GB" sz="2000" dirty="0"/>
              <a:t>, e </a:t>
            </a:r>
            <a:r>
              <a:rPr lang="en-GB" sz="2000" dirty="0" err="1"/>
              <a:t>número</a:t>
            </a:r>
            <a:r>
              <a:rPr lang="en-GB" sz="2000" dirty="0"/>
              <a:t> de </a:t>
            </a:r>
            <a:r>
              <a:rPr lang="en-GB" sz="2000" dirty="0" err="1"/>
              <a:t>doentes</a:t>
            </a:r>
            <a:r>
              <a:rPr lang="en-GB" sz="2000" dirty="0"/>
              <a:t> com </a:t>
            </a:r>
            <a:r>
              <a:rPr lang="en-GB" sz="2000" dirty="0" err="1"/>
              <a:t>cada</a:t>
            </a:r>
            <a:r>
              <a:rPr lang="en-GB" sz="2000" dirty="0"/>
              <a:t> </a:t>
            </a:r>
            <a:r>
              <a:rPr lang="en-GB" sz="2000" dirty="0" err="1"/>
              <a:t>etiologia</a:t>
            </a:r>
            <a:r>
              <a:rPr lang="en-GB" sz="2000" dirty="0"/>
              <a:t> </a:t>
            </a:r>
            <a:r>
              <a:rPr lang="en-GB" sz="2000" dirty="0" err="1"/>
              <a:t>admitidos</a:t>
            </a:r>
            <a:r>
              <a:rPr lang="en-GB" sz="2000" dirty="0"/>
              <a:t> </a:t>
            </a:r>
            <a:r>
              <a:rPr lang="en-GB" sz="2000" dirty="0" err="1"/>
              <a:t>anualmente</a:t>
            </a:r>
            <a:r>
              <a:rPr lang="en-GB" sz="2000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en-GB" sz="2000" dirty="0"/>
              <a:t>- A </a:t>
            </a:r>
            <a:r>
              <a:rPr lang="en-GB" sz="2000" dirty="0" err="1"/>
              <a:t>variação</a:t>
            </a:r>
            <a:r>
              <a:rPr lang="en-GB" sz="2000" dirty="0"/>
              <a:t> com </a:t>
            </a:r>
            <a:r>
              <a:rPr lang="en-GB" sz="2000" dirty="0" err="1"/>
              <a:t>estes</a:t>
            </a:r>
            <a:r>
              <a:rPr lang="en-GB" sz="2000" dirty="0"/>
              <a:t> </a:t>
            </a:r>
            <a:r>
              <a:rPr lang="en-GB" sz="2000" dirty="0" err="1"/>
              <a:t>factores</a:t>
            </a:r>
            <a:r>
              <a:rPr lang="en-GB" sz="2000" dirty="0"/>
              <a:t> </a:t>
            </a:r>
            <a:r>
              <a:rPr lang="en-GB" sz="2000" dirty="0" err="1"/>
              <a:t>registou</a:t>
            </a:r>
            <a:r>
              <a:rPr lang="en-GB" sz="2000" dirty="0"/>
              <a:t>-se </a:t>
            </a:r>
            <a:r>
              <a:rPr lang="en-GB" sz="2000" dirty="0" err="1"/>
              <a:t>em</a:t>
            </a:r>
            <a:r>
              <a:rPr lang="en-GB" sz="2000" dirty="0"/>
              <a:t> </a:t>
            </a:r>
            <a:r>
              <a:rPr lang="en-GB" sz="2000" dirty="0" err="1"/>
              <a:t>aspectos</a:t>
            </a:r>
            <a:r>
              <a:rPr lang="en-GB" sz="2000" dirty="0"/>
              <a:t> </a:t>
            </a:r>
            <a:r>
              <a:rPr lang="en-GB" sz="2000" dirty="0" err="1"/>
              <a:t>diversos</a:t>
            </a:r>
            <a:r>
              <a:rPr lang="en-GB" sz="2000" dirty="0"/>
              <a:t> da </a:t>
            </a:r>
            <a:r>
              <a:rPr lang="en-GB" sz="2000" dirty="0" err="1"/>
              <a:t>abordagem</a:t>
            </a:r>
            <a:r>
              <a:rPr lang="en-GB" sz="2000" dirty="0"/>
              <a:t> </a:t>
            </a:r>
            <a:r>
              <a:rPr lang="en-GB" sz="2000" dirty="0" err="1"/>
              <a:t>destes</a:t>
            </a:r>
            <a:r>
              <a:rPr lang="en-GB" sz="2000" dirty="0"/>
              <a:t> </a:t>
            </a:r>
            <a:r>
              <a:rPr lang="en-GB" sz="2000" dirty="0" err="1"/>
              <a:t>doentes</a:t>
            </a:r>
            <a:r>
              <a:rPr lang="en-GB" sz="2000" dirty="0"/>
              <a:t>: </a:t>
            </a:r>
            <a:r>
              <a:rPr lang="en-GB" sz="2000" dirty="0" err="1"/>
              <a:t>prescrição</a:t>
            </a:r>
            <a:r>
              <a:rPr lang="en-GB" sz="2000" dirty="0"/>
              <a:t> de n-</a:t>
            </a:r>
            <a:r>
              <a:rPr lang="en-GB" sz="2000" dirty="0" err="1"/>
              <a:t>acetil</a:t>
            </a:r>
            <a:r>
              <a:rPr lang="en-GB" sz="2000" dirty="0"/>
              <a:t>-</a:t>
            </a:r>
            <a:r>
              <a:rPr lang="en-GB" sz="2000" dirty="0" err="1"/>
              <a:t>cisteína</a:t>
            </a:r>
            <a:r>
              <a:rPr lang="en-GB" sz="2000" dirty="0"/>
              <a:t>, </a:t>
            </a:r>
            <a:r>
              <a:rPr lang="en-GB" sz="2000" dirty="0" err="1"/>
              <a:t>limiar</a:t>
            </a:r>
            <a:r>
              <a:rPr lang="en-GB" sz="2000" dirty="0"/>
              <a:t> para </a:t>
            </a:r>
            <a:r>
              <a:rPr lang="en-GB" sz="2000" dirty="0" err="1"/>
              <a:t>intubação</a:t>
            </a:r>
            <a:r>
              <a:rPr lang="en-GB" sz="2000" dirty="0"/>
              <a:t> </a:t>
            </a:r>
            <a:r>
              <a:rPr lang="en-GB" sz="2000" dirty="0" err="1"/>
              <a:t>orotraqueal</a:t>
            </a:r>
            <a:r>
              <a:rPr lang="en-GB" sz="2000" dirty="0"/>
              <a:t>, </a:t>
            </a:r>
            <a:r>
              <a:rPr lang="en-GB" sz="2000" dirty="0" err="1"/>
              <a:t>monitorização</a:t>
            </a:r>
            <a:r>
              <a:rPr lang="en-GB" sz="2000" dirty="0"/>
              <a:t> da </a:t>
            </a:r>
            <a:r>
              <a:rPr lang="en-GB" sz="2000" dirty="0" err="1"/>
              <a:t>amónia</a:t>
            </a:r>
            <a:r>
              <a:rPr lang="en-GB" sz="2000" dirty="0"/>
              <a:t> </a:t>
            </a:r>
            <a:r>
              <a:rPr lang="en-GB" sz="2000" dirty="0" err="1"/>
              <a:t>séria</a:t>
            </a:r>
            <a:r>
              <a:rPr lang="en-GB" sz="2000" dirty="0"/>
              <a:t>, </a:t>
            </a:r>
            <a:r>
              <a:rPr lang="en-GB" sz="2000" dirty="0" err="1"/>
              <a:t>tratamento</a:t>
            </a:r>
            <a:r>
              <a:rPr lang="en-GB" sz="2000" dirty="0"/>
              <a:t> da </a:t>
            </a:r>
            <a:r>
              <a:rPr lang="en-GB" sz="2000" dirty="0" err="1"/>
              <a:t>hiperamoniémia</a:t>
            </a:r>
            <a:r>
              <a:rPr lang="en-GB" sz="2000" dirty="0"/>
              <a:t> e </a:t>
            </a:r>
            <a:r>
              <a:rPr lang="en-GB" sz="2000" dirty="0" err="1"/>
              <a:t>utilização</a:t>
            </a:r>
            <a:r>
              <a:rPr lang="en-GB" sz="2000" dirty="0"/>
              <a:t> de </a:t>
            </a:r>
            <a:r>
              <a:rPr lang="en-GB" sz="2000" dirty="0" err="1"/>
              <a:t>técnicas</a:t>
            </a:r>
            <a:r>
              <a:rPr lang="en-GB" sz="2000" dirty="0"/>
              <a:t> de </a:t>
            </a:r>
            <a:r>
              <a:rPr lang="en-GB" sz="2000" dirty="0" err="1"/>
              <a:t>circulação</a:t>
            </a:r>
            <a:r>
              <a:rPr lang="en-GB" sz="2000" dirty="0"/>
              <a:t> </a:t>
            </a:r>
            <a:r>
              <a:rPr lang="en-GB" sz="2000" dirty="0" err="1"/>
              <a:t>extracorporal</a:t>
            </a:r>
            <a:r>
              <a:rPr lang="en-GB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67948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15D1BC5-E80C-F64E-8CF5-6DAB4FE900DA}"/>
              </a:ext>
            </a:extLst>
          </p:cNvPr>
          <p:cNvSpPr txBox="1"/>
          <p:nvPr/>
        </p:nvSpPr>
        <p:spPr>
          <a:xfrm>
            <a:off x="1488282" y="359698"/>
            <a:ext cx="9215437" cy="36456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GB" sz="2800" b="1" dirty="0"/>
              <a:t>De que forma </a:t>
            </a:r>
            <a:r>
              <a:rPr lang="en-GB" sz="2800" b="1" dirty="0" err="1"/>
              <a:t>estes</a:t>
            </a:r>
            <a:r>
              <a:rPr lang="en-GB" sz="2800" b="1" dirty="0"/>
              <a:t> </a:t>
            </a:r>
            <a:r>
              <a:rPr lang="en-GB" sz="2800" b="1" dirty="0" err="1"/>
              <a:t>achados</a:t>
            </a:r>
            <a:r>
              <a:rPr lang="en-GB" sz="2800" b="1" dirty="0"/>
              <a:t> </a:t>
            </a:r>
            <a:r>
              <a:rPr lang="en-GB" sz="2800" b="1" dirty="0" err="1"/>
              <a:t>podem</a:t>
            </a:r>
            <a:r>
              <a:rPr lang="en-GB" sz="2800" b="1" dirty="0"/>
              <a:t> </a:t>
            </a:r>
            <a:r>
              <a:rPr lang="en-GB" sz="2800" b="1" dirty="0" err="1"/>
              <a:t>ter</a:t>
            </a:r>
            <a:r>
              <a:rPr lang="en-GB" sz="2800" b="1" dirty="0"/>
              <a:t> </a:t>
            </a:r>
            <a:r>
              <a:rPr lang="en-GB" sz="2800" b="1" dirty="0" err="1"/>
              <a:t>impacto</a:t>
            </a:r>
            <a:r>
              <a:rPr lang="en-GB" sz="2800" b="1" dirty="0"/>
              <a:t> </a:t>
            </a:r>
            <a:r>
              <a:rPr lang="en-GB" sz="2800" b="1" dirty="0" err="1"/>
              <a:t>na</a:t>
            </a:r>
            <a:r>
              <a:rPr lang="en-GB" sz="2800" b="1" dirty="0"/>
              <a:t> </a:t>
            </a:r>
            <a:r>
              <a:rPr lang="en-GB" sz="2800" b="1" dirty="0" err="1"/>
              <a:t>nossa</a:t>
            </a:r>
            <a:r>
              <a:rPr lang="en-GB" sz="2800" b="1" dirty="0"/>
              <a:t> </a:t>
            </a:r>
            <a:r>
              <a:rPr lang="en-GB" sz="2800" b="1" dirty="0" err="1"/>
              <a:t>prática</a:t>
            </a:r>
            <a:r>
              <a:rPr lang="en-GB" sz="2800" b="1" dirty="0"/>
              <a:t> </a:t>
            </a:r>
            <a:r>
              <a:rPr lang="en-GB" sz="2800" b="1" dirty="0" err="1"/>
              <a:t>clínica</a:t>
            </a:r>
            <a:r>
              <a:rPr lang="en-GB" sz="2800" b="1"/>
              <a:t>?</a:t>
            </a:r>
          </a:p>
          <a:p>
            <a:pPr algn="just">
              <a:lnSpc>
                <a:spcPct val="150000"/>
              </a:lnSpc>
            </a:pPr>
            <a:endParaRPr lang="en-GB" sz="2000" dirty="0"/>
          </a:p>
          <a:p>
            <a:pPr algn="just">
              <a:lnSpc>
                <a:spcPct val="150000"/>
              </a:lnSpc>
            </a:pPr>
            <a:r>
              <a:rPr lang="en-GB" sz="2000" dirty="0"/>
              <a:t>- A </a:t>
            </a:r>
            <a:r>
              <a:rPr lang="en-GB" sz="2000" dirty="0" err="1"/>
              <a:t>variação</a:t>
            </a:r>
            <a:r>
              <a:rPr lang="en-GB" sz="2000" dirty="0"/>
              <a:t> </a:t>
            </a:r>
            <a:r>
              <a:rPr lang="en-GB" sz="2000" dirty="0" err="1"/>
              <a:t>registada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abordagem</a:t>
            </a:r>
            <a:r>
              <a:rPr lang="en-GB" sz="2000" dirty="0"/>
              <a:t> de </a:t>
            </a:r>
            <a:r>
              <a:rPr lang="en-GB" sz="2000" dirty="0" err="1"/>
              <a:t>doentes</a:t>
            </a:r>
            <a:r>
              <a:rPr lang="en-GB" sz="2000" dirty="0"/>
              <a:t> com FHA </a:t>
            </a:r>
            <a:r>
              <a:rPr lang="en-GB" sz="2000" dirty="0" err="1"/>
              <a:t>sugere</a:t>
            </a:r>
            <a:r>
              <a:rPr lang="en-GB" sz="2000" dirty="0"/>
              <a:t> a </a:t>
            </a:r>
            <a:r>
              <a:rPr lang="en-GB" sz="2000" dirty="0" err="1"/>
              <a:t>necessidade</a:t>
            </a:r>
            <a:r>
              <a:rPr lang="en-GB" sz="2000" dirty="0"/>
              <a:t> de </a:t>
            </a:r>
            <a:r>
              <a:rPr lang="en-GB" sz="2000" dirty="0" err="1"/>
              <a:t>promover</a:t>
            </a:r>
            <a:r>
              <a:rPr lang="en-GB" sz="2000" dirty="0"/>
              <a:t> </a:t>
            </a:r>
            <a:r>
              <a:rPr lang="en-GB" sz="2000" dirty="0" err="1"/>
              <a:t>mais</a:t>
            </a:r>
            <a:r>
              <a:rPr lang="en-GB" sz="2000" dirty="0"/>
              <a:t> </a:t>
            </a:r>
            <a:r>
              <a:rPr lang="en-GB" sz="2000" dirty="0" err="1"/>
              <a:t>actividades</a:t>
            </a:r>
            <a:r>
              <a:rPr lang="en-GB" sz="2000" dirty="0"/>
              <a:t> </a:t>
            </a:r>
            <a:r>
              <a:rPr lang="en-GB" sz="2000" dirty="0" err="1"/>
              <a:t>educativas</a:t>
            </a:r>
            <a:r>
              <a:rPr lang="en-GB" sz="2000" dirty="0"/>
              <a:t> </a:t>
            </a:r>
            <a:r>
              <a:rPr lang="en-GB" sz="2000" dirty="0" err="1"/>
              <a:t>acerca</a:t>
            </a:r>
            <a:r>
              <a:rPr lang="en-GB" sz="2000" dirty="0"/>
              <a:t> </a:t>
            </a:r>
            <a:r>
              <a:rPr lang="en-GB" sz="2000" dirty="0" err="1"/>
              <a:t>desta</a:t>
            </a:r>
            <a:r>
              <a:rPr lang="en-GB" sz="2000" dirty="0"/>
              <a:t> </a:t>
            </a:r>
            <a:r>
              <a:rPr lang="en-GB" sz="2000" dirty="0" err="1"/>
              <a:t>doença</a:t>
            </a:r>
            <a:r>
              <a:rPr lang="en-GB" sz="2000" dirty="0"/>
              <a:t>. </a:t>
            </a:r>
            <a:r>
              <a:rPr lang="en-GB" sz="2000" dirty="0" err="1"/>
              <a:t>Adicionalmente</a:t>
            </a:r>
            <a:r>
              <a:rPr lang="en-GB" sz="2000" dirty="0"/>
              <a:t>, </a:t>
            </a:r>
            <a:r>
              <a:rPr lang="en-GB" sz="2000" dirty="0" err="1"/>
              <a:t>reitera</a:t>
            </a:r>
            <a:r>
              <a:rPr lang="en-GB" sz="2000" dirty="0"/>
              <a:t> a </a:t>
            </a:r>
            <a:r>
              <a:rPr lang="en-GB" sz="2000" dirty="0" err="1"/>
              <a:t>importância</a:t>
            </a:r>
            <a:r>
              <a:rPr lang="en-GB" sz="2000" dirty="0"/>
              <a:t> da </a:t>
            </a:r>
            <a:r>
              <a:rPr lang="en-GB" sz="2000" dirty="0" err="1"/>
              <a:t>comunicação</a:t>
            </a:r>
            <a:r>
              <a:rPr lang="en-GB" sz="2000" dirty="0"/>
              <a:t> </a:t>
            </a:r>
            <a:r>
              <a:rPr lang="en-GB" sz="2000" dirty="0" err="1"/>
              <a:t>em</a:t>
            </a:r>
            <a:r>
              <a:rPr lang="en-GB" sz="2000" dirty="0"/>
              <a:t> tempo real entre </a:t>
            </a:r>
            <a:r>
              <a:rPr lang="en-GB" sz="2000" dirty="0" err="1"/>
              <a:t>colegas</a:t>
            </a:r>
            <a:r>
              <a:rPr lang="en-GB" sz="2000" dirty="0"/>
              <a:t> de </a:t>
            </a:r>
            <a:r>
              <a:rPr lang="en-GB" sz="2000" dirty="0" err="1"/>
              <a:t>diversos</a:t>
            </a:r>
            <a:r>
              <a:rPr lang="en-GB" sz="2000" dirty="0"/>
              <a:t> </a:t>
            </a:r>
            <a:r>
              <a:rPr lang="en-GB" sz="2000" dirty="0" err="1"/>
              <a:t>hospitais</a:t>
            </a:r>
            <a:r>
              <a:rPr lang="en-GB" sz="2000" dirty="0"/>
              <a:t> para </a:t>
            </a:r>
            <a:r>
              <a:rPr lang="en-GB" sz="2000" dirty="0" err="1"/>
              <a:t>potencialmente</a:t>
            </a:r>
            <a:r>
              <a:rPr lang="en-GB" sz="2000" dirty="0"/>
              <a:t> </a:t>
            </a:r>
            <a:r>
              <a:rPr lang="en-GB" sz="2000" dirty="0" err="1"/>
              <a:t>melhorar</a:t>
            </a:r>
            <a:r>
              <a:rPr lang="en-GB" sz="2000" dirty="0"/>
              <a:t> o </a:t>
            </a:r>
            <a:r>
              <a:rPr lang="en-GB" sz="2000" dirty="0" err="1"/>
              <a:t>tratamento</a:t>
            </a:r>
            <a:r>
              <a:rPr lang="en-GB" sz="2000" dirty="0"/>
              <a:t> e </a:t>
            </a:r>
            <a:r>
              <a:rPr lang="en-GB" sz="2000" dirty="0" err="1"/>
              <a:t>os</a:t>
            </a:r>
            <a:r>
              <a:rPr lang="en-GB" sz="2000" dirty="0"/>
              <a:t> </a:t>
            </a:r>
            <a:r>
              <a:rPr lang="en-GB" sz="2000" dirty="0" err="1"/>
              <a:t>resultados</a:t>
            </a:r>
            <a:r>
              <a:rPr lang="en-GB" sz="2000" dirty="0"/>
              <a:t> </a:t>
            </a:r>
            <a:r>
              <a:rPr lang="en-GB" sz="2000" dirty="0" err="1"/>
              <a:t>clínicos</a:t>
            </a:r>
            <a:r>
              <a:rPr lang="en-GB" sz="2000" dirty="0"/>
              <a:t> </a:t>
            </a:r>
            <a:r>
              <a:rPr lang="en-GB" sz="2000" dirty="0" err="1"/>
              <a:t>destes</a:t>
            </a:r>
            <a:r>
              <a:rPr lang="en-GB" sz="2000" dirty="0"/>
              <a:t> </a:t>
            </a:r>
            <a:r>
              <a:rPr lang="en-GB" sz="2000" dirty="0" err="1"/>
              <a:t>doentes</a:t>
            </a:r>
            <a:r>
              <a:rPr lang="en-GB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59997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348</Words>
  <Application>Microsoft Macintosh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Filipe De Sousa Cardoso</dc:creator>
  <cp:lastModifiedBy>Filipe De Sousa Cardoso</cp:lastModifiedBy>
  <cp:revision>7</cp:revision>
  <dcterms:created xsi:type="dcterms:W3CDTF">2022-06-13T15:51:43Z</dcterms:created>
  <dcterms:modified xsi:type="dcterms:W3CDTF">2022-06-13T16:28:10Z</dcterms:modified>
</cp:coreProperties>
</file>