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</p:sldMasterIdLst>
  <p:notesMasterIdLst>
    <p:notesMasterId r:id="rId7"/>
  </p:notesMasterIdLst>
  <p:sldIdLst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82176" autoAdjust="0"/>
  </p:normalViewPr>
  <p:slideViewPr>
    <p:cSldViewPr snapToGrid="0">
      <p:cViewPr varScale="1">
        <p:scale>
          <a:sx n="91" d="100"/>
          <a:sy n="91" d="100"/>
        </p:scale>
        <p:origin x="1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636D8-B8DD-4835-86B4-E132C075B6EE}" type="datetimeFigureOut">
              <a:rPr lang="pt-PT" smtClean="0"/>
              <a:t>27/11/22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10E90-1DFB-4D44-9C2B-2A363DC0D3E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439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10E90-1DFB-4D44-9C2B-2A363DC0D3E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6388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0" lvl="2" indent="-228600">
              <a:lnSpc>
                <a:spcPct val="115000"/>
              </a:lnSpc>
              <a:buFont typeface="Wingdings" panose="05000000000000000000" pitchFamily="2" charset="2"/>
              <a:buChar char=""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10E90-1DFB-4D44-9C2B-2A363DC0D3E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3232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10E90-1DFB-4D44-9C2B-2A363DC0D3E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74195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10E90-1DFB-4D44-9C2B-2A363DC0D3E3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3559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DD9B-4056-48C4-9DAA-D3856B69FE6D}" type="datetimeFigureOut">
              <a:rPr lang="pt-PT" smtClean="0"/>
              <a:t>27/11/22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2E2D-3515-498C-905A-5D1421D7290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027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DD9B-4056-48C4-9DAA-D3856B69FE6D}" type="datetimeFigureOut">
              <a:rPr lang="pt-PT" smtClean="0"/>
              <a:t>27/11/22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2E2D-3515-498C-905A-5D1421D7290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62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DD9B-4056-48C4-9DAA-D3856B69FE6D}" type="datetimeFigureOut">
              <a:rPr lang="pt-PT" smtClean="0"/>
              <a:t>27/11/22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2E2D-3515-498C-905A-5D1421D7290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8842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DD9B-4056-48C4-9DAA-D3856B69FE6D}" type="datetimeFigureOut">
              <a:rPr lang="pt-PT" smtClean="0"/>
              <a:t>27/11/22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2E2D-3515-498C-905A-5D1421D7290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86555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DD9B-4056-48C4-9DAA-D3856B69FE6D}" type="datetimeFigureOut">
              <a:rPr lang="pt-PT" smtClean="0"/>
              <a:t>27/11/22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2E2D-3515-498C-905A-5D1421D7290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4691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DD9B-4056-48C4-9DAA-D3856B69FE6D}" type="datetimeFigureOut">
              <a:rPr lang="pt-PT" smtClean="0"/>
              <a:t>27/11/22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2E2D-3515-498C-905A-5D1421D7290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8808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DD9B-4056-48C4-9DAA-D3856B69FE6D}" type="datetimeFigureOut">
              <a:rPr lang="pt-PT" smtClean="0"/>
              <a:t>27/11/22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2E2D-3515-498C-905A-5D1421D7290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7524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DD9B-4056-48C4-9DAA-D3856B69FE6D}" type="datetimeFigureOut">
              <a:rPr lang="pt-PT" smtClean="0"/>
              <a:t>27/11/22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2E2D-3515-498C-905A-5D1421D7290F}" type="slidenum">
              <a:rPr lang="pt-PT" smtClean="0"/>
              <a:t>‹nº›</a:t>
            </a:fld>
            <a:endParaRPr lang="pt-P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27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DD9B-4056-48C4-9DAA-D3856B69FE6D}" type="datetimeFigureOut">
              <a:rPr lang="pt-PT" smtClean="0"/>
              <a:t>27/11/22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2E2D-3515-498C-905A-5D1421D7290F}" type="slidenum">
              <a:rPr lang="pt-PT" smtClean="0"/>
              <a:t>‹nº›</a:t>
            </a:fld>
            <a:endParaRPr lang="pt-P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5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DD9B-4056-48C4-9DAA-D3856B69FE6D}" type="datetimeFigureOut">
              <a:rPr lang="pt-PT" smtClean="0"/>
              <a:t>27/11/22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2E2D-3515-498C-905A-5D1421D7290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9613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DD9B-4056-48C4-9DAA-D3856B69FE6D}" type="datetimeFigureOut">
              <a:rPr lang="pt-PT" smtClean="0"/>
              <a:t>27/11/22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2E2D-3515-498C-905A-5D1421D7290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729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DD9B-4056-48C4-9DAA-D3856B69FE6D}" type="datetimeFigureOut">
              <a:rPr lang="pt-PT" smtClean="0"/>
              <a:t>27/11/22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2E2D-3515-498C-905A-5D1421D7290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9969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DD9B-4056-48C4-9DAA-D3856B69FE6D}" type="datetimeFigureOut">
              <a:rPr lang="pt-PT" smtClean="0"/>
              <a:t>27/11/22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2E2D-3515-498C-905A-5D1421D7290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6882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DD9B-4056-48C4-9DAA-D3856B69FE6D}" type="datetimeFigureOut">
              <a:rPr lang="pt-PT" smtClean="0"/>
              <a:t>27/11/22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2E2D-3515-498C-905A-5D1421D7290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6105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DD9B-4056-48C4-9DAA-D3856B69FE6D}" type="datetimeFigureOut">
              <a:rPr lang="pt-PT" smtClean="0"/>
              <a:t>27/11/22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2E2D-3515-498C-905A-5D1421D7290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416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DD9B-4056-48C4-9DAA-D3856B69FE6D}" type="datetimeFigureOut">
              <a:rPr lang="pt-PT" smtClean="0"/>
              <a:t>27/11/22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2E2D-3515-498C-905A-5D1421D7290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460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DD9B-4056-48C4-9DAA-D3856B69FE6D}" type="datetimeFigureOut">
              <a:rPr lang="pt-PT" smtClean="0"/>
              <a:t>27/11/22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2E2D-3515-498C-905A-5D1421D7290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4370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DD9B-4056-48C4-9DAA-D3856B69FE6D}" type="datetimeFigureOut">
              <a:rPr lang="pt-PT" smtClean="0"/>
              <a:t>27/11/22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2E2D-3515-498C-905A-5D1421D7290F}" type="slidenum">
              <a:rPr lang="pt-PT" smtClean="0"/>
              <a:t>‹nº›</a:t>
            </a:fld>
            <a:endParaRPr lang="pt-P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4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DD9B-4056-48C4-9DAA-D3856B69FE6D}" type="datetimeFigureOut">
              <a:rPr lang="pt-PT" smtClean="0"/>
              <a:t>27/11/22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2E2D-3515-498C-905A-5D1421D7290F}" type="slidenum">
              <a:rPr lang="pt-PT" smtClean="0"/>
              <a:t>‹nº›</a:t>
            </a:fld>
            <a:endParaRPr lang="pt-P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50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DD9B-4056-48C4-9DAA-D3856B69FE6D}" type="datetimeFigureOut">
              <a:rPr lang="pt-PT" smtClean="0"/>
              <a:t>27/11/22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2E2D-3515-498C-905A-5D1421D7290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083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DD9B-4056-48C4-9DAA-D3856B69FE6D}" type="datetimeFigureOut">
              <a:rPr lang="pt-PT" smtClean="0"/>
              <a:t>27/11/22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2E2D-3515-498C-905A-5D1421D7290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6802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DD9B-4056-48C4-9DAA-D3856B69FE6D}" type="datetimeFigureOut">
              <a:rPr lang="pt-PT" smtClean="0"/>
              <a:t>27/11/22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2E2D-3515-498C-905A-5D1421D7290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3346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B4DDD9B-4056-48C4-9DAA-D3856B69FE6D}" type="datetimeFigureOut">
              <a:rPr lang="pt-PT" smtClean="0"/>
              <a:t>27/11/22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42E2D-3515-498C-905A-5D1421D7290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844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B4DDD9B-4056-48C4-9DAA-D3856B69FE6D}" type="datetimeFigureOut">
              <a:rPr lang="pt-PT" smtClean="0"/>
              <a:t>27/11/22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42E2D-3515-498C-905A-5D1421D7290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941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0632E4-9E0C-2B5B-92A2-64C052833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3652" y="724777"/>
            <a:ext cx="9523248" cy="3331778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600" b="1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The Impact of a Structured Virtual Reality Simulation Training Curriculum for Novice Endoscopists</a:t>
            </a:r>
            <a:br>
              <a:rPr lang="en-US" sz="3600" b="1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</a:br>
            <a:br>
              <a:rPr lang="en-US" sz="3600" b="1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</a:br>
            <a:r>
              <a:rPr lang="pt-PT" sz="360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Impacto de um programa de treino estruturado com endoscopia de simulação para iniciados</a:t>
            </a:r>
            <a:endParaRPr lang="pt-PT" sz="3600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2A3877-B3AA-0472-B109-B724B06E2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3652" y="4326809"/>
            <a:ext cx="9523248" cy="1655762"/>
          </a:xfrm>
        </p:spPr>
        <p:txBody>
          <a:bodyPr/>
          <a:lstStyle/>
          <a:p>
            <a:pPr algn="just"/>
            <a:r>
              <a:rPr lang="pt-PT" dirty="0">
                <a:solidFill>
                  <a:schemeClr val="tx1"/>
                </a:solidFill>
              </a:rPr>
              <a:t>Sofia Silva Mendes, Miguel Areia, Mário Dinis Ribeiro, Carla Rolanda</a:t>
            </a:r>
          </a:p>
          <a:p>
            <a:pPr algn="l"/>
            <a:r>
              <a:rPr lang="pt-PT" dirty="0">
                <a:solidFill>
                  <a:schemeClr val="tx1"/>
                </a:solidFill>
              </a:rPr>
              <a:t>GE </a:t>
            </a:r>
            <a:r>
              <a:rPr lang="pt-PT" dirty="0" err="1">
                <a:solidFill>
                  <a:schemeClr val="tx1"/>
                </a:solidFill>
              </a:rPr>
              <a:t>Port</a:t>
            </a:r>
            <a:r>
              <a:rPr lang="pt-PT" dirty="0">
                <a:solidFill>
                  <a:schemeClr val="tx1"/>
                </a:solidFill>
              </a:rPr>
              <a:t> J </a:t>
            </a:r>
            <a:r>
              <a:rPr lang="pt-PT" dirty="0" err="1">
                <a:solidFill>
                  <a:schemeClr val="tx1"/>
                </a:solidFill>
              </a:rPr>
              <a:t>Gastroenterol</a:t>
            </a:r>
            <a:endParaRPr lang="pt-PT" dirty="0">
              <a:solidFill>
                <a:schemeClr val="tx1"/>
              </a:solidFill>
            </a:endParaRPr>
          </a:p>
          <a:p>
            <a:pPr algn="l"/>
            <a:r>
              <a:rPr lang="pt-PT" dirty="0">
                <a:solidFill>
                  <a:schemeClr val="tx1"/>
                </a:solidFill>
              </a:rPr>
              <a:t>Novembro 2021</a:t>
            </a:r>
          </a:p>
        </p:txBody>
      </p:sp>
    </p:spTree>
    <p:extLst>
      <p:ext uri="{BB962C8B-B14F-4D97-AF65-F5344CB8AC3E}">
        <p14:creationId xmlns:p14="http://schemas.microsoft.com/office/powerpoint/2010/main" val="758803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47DD5-0402-32F8-FE19-ED80A49A0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196944"/>
            <a:ext cx="10515600" cy="1325562"/>
          </a:xfrm>
        </p:spPr>
        <p:txBody>
          <a:bodyPr/>
          <a:lstStyle/>
          <a:p>
            <a:r>
              <a:rPr lang="pt-PT" dirty="0"/>
              <a:t>Racional do estudo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BB18F35-2E34-A351-BB26-D3544043A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1477108"/>
            <a:ext cx="10515600" cy="4703029"/>
          </a:xfrm>
        </p:spPr>
        <p:txBody>
          <a:bodyPr>
            <a:normAutofit/>
          </a:bodyPr>
          <a:lstStyle/>
          <a:p>
            <a:pPr algn="just"/>
            <a:r>
              <a:rPr lang="pt-PT" sz="2000" dirty="0"/>
              <a:t>A evidência científica suporta o uso de simuladores de realidade virtual na fase inicial da formação em endoscopia. </a:t>
            </a:r>
          </a:p>
          <a:p>
            <a:pPr algn="just"/>
            <a:r>
              <a:rPr lang="pt-P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existe </a:t>
            </a: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programa padronizado para inclusão dessa metodologia, nomeadamente que garanta a preparação adequada com conhecimento teórico e competências básicas, antes dos formandos </a:t>
            </a:r>
            <a:r>
              <a:rPr lang="pt-P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transitarem para os procedimentos em </a:t>
            </a: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pacientes.</a:t>
            </a:r>
          </a:p>
          <a:p>
            <a:pPr algn="just"/>
            <a:endParaRPr lang="pt-P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P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P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PT" sz="2000" dirty="0"/>
              <a:t>Desenhámos um programa de treino estruturado e progressivo em endoscopia digestiva alta (EDA) e colonoscopia, que incluiu um módulo teórico e um módulo prático (20 h) no simulador de endoscopia digestiva GI Mentor II®.</a:t>
            </a:r>
          </a:p>
          <a:p>
            <a:pPr algn="just"/>
            <a:r>
              <a:rPr lang="pt-PT" sz="2000" dirty="0"/>
              <a:t>Avaliamos o seu impacto no desempenho cognitivo e técnico dos </a:t>
            </a: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Internos de Formação Específica (IFE) </a:t>
            </a:r>
            <a:r>
              <a:rPr lang="pt-P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1º ano de formação em Gastrenterologia</a:t>
            </a:r>
            <a:r>
              <a:rPr lang="pt-PT" sz="2000" dirty="0"/>
              <a:t>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64CFE5F-0105-90D7-F898-87C036192962}"/>
              </a:ext>
            </a:extLst>
          </p:cNvPr>
          <p:cNvSpPr txBox="1"/>
          <p:nvPr/>
        </p:nvSpPr>
        <p:spPr>
          <a:xfrm>
            <a:off x="8159173" y="2998113"/>
            <a:ext cx="31877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Sedlack</a:t>
            </a:r>
            <a:r>
              <a:rPr lang="pt-PT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RE </a:t>
            </a:r>
            <a:r>
              <a:rPr lang="pt-PT" sz="1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et</a:t>
            </a:r>
            <a:r>
              <a:rPr lang="pt-PT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al., </a:t>
            </a:r>
            <a:r>
              <a:rPr lang="pt-PT" sz="1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Clin</a:t>
            </a:r>
            <a:r>
              <a:rPr lang="pt-PT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t-PT" sz="1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Gastroenterol</a:t>
            </a:r>
            <a:r>
              <a:rPr lang="pt-PT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t-PT" sz="1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Hepatol</a:t>
            </a:r>
            <a:r>
              <a:rPr lang="pt-PT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 2004</a:t>
            </a:r>
          </a:p>
          <a:p>
            <a:r>
              <a:rPr lang="pt-PT" sz="1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Park</a:t>
            </a:r>
            <a:r>
              <a:rPr lang="pt-PT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J </a:t>
            </a:r>
            <a:r>
              <a:rPr lang="pt-PT" sz="1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et</a:t>
            </a:r>
            <a:r>
              <a:rPr lang="pt-PT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al., </a:t>
            </a:r>
            <a:r>
              <a:rPr lang="pt-PT" sz="1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Am</a:t>
            </a:r>
            <a:r>
              <a:rPr lang="pt-PT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J </a:t>
            </a:r>
            <a:r>
              <a:rPr lang="pt-PT" sz="1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Surg</a:t>
            </a:r>
            <a:r>
              <a:rPr lang="pt-PT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 2007</a:t>
            </a:r>
          </a:p>
          <a:p>
            <a:r>
              <a:rPr lang="pt-PT" sz="1000" dirty="0" err="1">
                <a:solidFill>
                  <a:srgbClr val="333333"/>
                </a:solidFill>
                <a:latin typeface="Open Sans" panose="020B0606030504020204" pitchFamily="34" charset="0"/>
              </a:rPr>
              <a:t>Koch</a:t>
            </a:r>
            <a:r>
              <a:rPr lang="pt-PT" sz="1000" dirty="0">
                <a:solidFill>
                  <a:srgbClr val="333333"/>
                </a:solidFill>
                <a:latin typeface="Open Sans" panose="020B0606030504020204" pitchFamily="34" charset="0"/>
              </a:rPr>
              <a:t> AD </a:t>
            </a:r>
            <a:r>
              <a:rPr lang="pt-PT" sz="1000" dirty="0" err="1">
                <a:solidFill>
                  <a:srgbClr val="333333"/>
                </a:solidFill>
                <a:latin typeface="Open Sans" panose="020B0606030504020204" pitchFamily="34" charset="0"/>
              </a:rPr>
              <a:t>et</a:t>
            </a:r>
            <a:r>
              <a:rPr lang="pt-PT" sz="1000" dirty="0">
                <a:solidFill>
                  <a:srgbClr val="333333"/>
                </a:solidFill>
                <a:latin typeface="Open Sans" panose="020B0606030504020204" pitchFamily="34" charset="0"/>
              </a:rPr>
              <a:t> al., </a:t>
            </a:r>
            <a:r>
              <a:rPr lang="pt-PT" sz="1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Gastrointest</a:t>
            </a:r>
            <a:r>
              <a:rPr lang="pt-PT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t-PT" sz="1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Endosc</a:t>
            </a:r>
            <a:r>
              <a:rPr lang="pt-PT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 2015</a:t>
            </a:r>
          </a:p>
          <a:p>
            <a:r>
              <a:rPr lang="pt-PT" sz="1000" dirty="0" err="1">
                <a:solidFill>
                  <a:srgbClr val="333333"/>
                </a:solidFill>
                <a:latin typeface="Open Sans" panose="020B0606030504020204" pitchFamily="34" charset="0"/>
              </a:rPr>
              <a:t>Siau</a:t>
            </a:r>
            <a:r>
              <a:rPr lang="pt-PT" sz="1000" dirty="0">
                <a:solidFill>
                  <a:srgbClr val="333333"/>
                </a:solidFill>
                <a:latin typeface="Open Sans" panose="020B0606030504020204" pitchFamily="34" charset="0"/>
              </a:rPr>
              <a:t> K </a:t>
            </a:r>
            <a:r>
              <a:rPr lang="pt-PT" sz="1000" dirty="0" err="1">
                <a:solidFill>
                  <a:srgbClr val="333333"/>
                </a:solidFill>
                <a:latin typeface="Open Sans" panose="020B0606030504020204" pitchFamily="34" charset="0"/>
              </a:rPr>
              <a:t>et</a:t>
            </a:r>
            <a:r>
              <a:rPr lang="pt-PT" sz="1000" dirty="0">
                <a:solidFill>
                  <a:srgbClr val="333333"/>
                </a:solidFill>
                <a:latin typeface="Open Sans" panose="020B0606030504020204" pitchFamily="34" charset="0"/>
              </a:rPr>
              <a:t> al., </a:t>
            </a:r>
            <a:r>
              <a:rPr lang="pt-PT" sz="1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World</a:t>
            </a:r>
            <a:r>
              <a:rPr lang="pt-PT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J </a:t>
            </a:r>
            <a:r>
              <a:rPr lang="pt-PT" sz="1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Gastrointest</a:t>
            </a:r>
            <a:r>
              <a:rPr lang="pt-PT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t-PT" sz="1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Endosc</a:t>
            </a:r>
            <a:r>
              <a:rPr lang="pt-PT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 2020</a:t>
            </a:r>
          </a:p>
          <a:p>
            <a:r>
              <a:rPr lang="pt-PT" sz="1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Ekkelenkamp</a:t>
            </a:r>
            <a:r>
              <a:rPr lang="pt-PT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VE </a:t>
            </a:r>
            <a:r>
              <a:rPr lang="pt-PT" sz="1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et</a:t>
            </a:r>
            <a:r>
              <a:rPr lang="pt-PT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al., </a:t>
            </a:r>
            <a:r>
              <a:rPr lang="pt-PT" sz="1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Gut</a:t>
            </a:r>
            <a:r>
              <a:rPr lang="pt-PT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 2016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6394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9C0918-2DFC-A8E2-50E5-B633A8474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211012"/>
            <a:ext cx="10515600" cy="1325562"/>
          </a:xfrm>
        </p:spPr>
        <p:txBody>
          <a:bodyPr>
            <a:normAutofit/>
          </a:bodyPr>
          <a:lstStyle/>
          <a:p>
            <a:r>
              <a:rPr lang="pt-PT" sz="4000" dirty="0"/>
              <a:t>Principais Resultados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C8CC7E1-0D84-ACF3-AF93-334BA0A1A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263" y="1367761"/>
            <a:ext cx="10839157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000" dirty="0"/>
              <a:t>Participaram no estudo 23 IFE de Gastrenterologia no 1º ano (sem experiência prévia em endoscopia)</a:t>
            </a:r>
          </a:p>
          <a:p>
            <a:pPr marL="0" indent="0" algn="just">
              <a:buNone/>
            </a:pPr>
            <a:r>
              <a:rPr lang="pt-PT" sz="2000" dirty="0"/>
              <a:t>Comparando a avaliação antes e após o treino:</a:t>
            </a:r>
          </a:p>
          <a:p>
            <a:pPr marL="0" indent="0" algn="just">
              <a:buNone/>
            </a:pPr>
            <a:endParaRPr lang="pt-PT" sz="2000" dirty="0"/>
          </a:p>
          <a:p>
            <a:pPr marL="0" indent="0" algn="just">
              <a:buNone/>
            </a:pPr>
            <a:endParaRPr lang="pt-PT" sz="2000" dirty="0"/>
          </a:p>
          <a:p>
            <a:pPr marL="0" indent="0" algn="just">
              <a:buNone/>
            </a:pPr>
            <a:endParaRPr lang="pt-PT" sz="2000" dirty="0"/>
          </a:p>
          <a:p>
            <a:pPr marL="0" indent="0" algn="just">
              <a:buNone/>
            </a:pPr>
            <a:endParaRPr lang="pt-PT" sz="2000" dirty="0"/>
          </a:p>
          <a:p>
            <a:pPr algn="just"/>
            <a:endParaRPr lang="pt-PT" sz="2000" dirty="0"/>
          </a:p>
          <a:p>
            <a:pPr algn="just"/>
            <a:endParaRPr lang="pt-PT" sz="20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89162B4-7BA8-3E0E-A49E-4A0D6CF70A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156" t="51801" r="9482" b="14329"/>
          <a:stretch/>
        </p:blipFill>
        <p:spPr>
          <a:xfrm>
            <a:off x="8208062" y="1816267"/>
            <a:ext cx="3579823" cy="2322787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8710E031-E451-F152-A4A7-F84DDEACAE79}"/>
              </a:ext>
            </a:extLst>
          </p:cNvPr>
          <p:cNvSpPr txBox="1">
            <a:spLocks/>
          </p:cNvSpPr>
          <p:nvPr/>
        </p:nvSpPr>
        <p:spPr>
          <a:xfrm>
            <a:off x="845128" y="2655794"/>
            <a:ext cx="6765266" cy="1964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itchFamily="18" charset="2"/>
              <a:buNone/>
            </a:pPr>
            <a:endParaRPr lang="pt-PT" sz="2000" dirty="0"/>
          </a:p>
          <a:p>
            <a:pPr algn="just"/>
            <a:r>
              <a:rPr lang="pt-PT" sz="1800" dirty="0"/>
              <a:t>Na </a:t>
            </a:r>
            <a:r>
              <a:rPr lang="pt-PT" sz="1800" b="1" dirty="0"/>
              <a:t>EDA</a:t>
            </a:r>
            <a:r>
              <a:rPr lang="pt-PT" sz="1800" dirty="0"/>
              <a:t>, o tempo para alcançar a segunda porção duodenal foi significativamente menor (193 vs. 63 s; p &lt; 0.001) e a eficiência da inspeção foi significativamente melhor (64 vs. 91%; p &lt; 0.001).</a:t>
            </a:r>
          </a:p>
          <a:p>
            <a:pPr algn="just"/>
            <a:endParaRPr lang="pt-PT" sz="2000" dirty="0"/>
          </a:p>
          <a:p>
            <a:pPr algn="just"/>
            <a:endParaRPr lang="pt-PT" sz="2000" dirty="0"/>
          </a:p>
        </p:txBody>
      </p:sp>
      <p:sp>
        <p:nvSpPr>
          <p:cNvPr id="9" name="Marcador de Posição de Conteúdo 2">
            <a:extLst>
              <a:ext uri="{FF2B5EF4-FFF2-40B4-BE49-F238E27FC236}">
                <a16:creationId xmlns:a16="http://schemas.microsoft.com/office/drawing/2014/main" id="{E8754AAB-6A97-49BB-2163-F05D18F21AFA}"/>
              </a:ext>
            </a:extLst>
          </p:cNvPr>
          <p:cNvSpPr txBox="1">
            <a:spLocks/>
          </p:cNvSpPr>
          <p:nvPr/>
        </p:nvSpPr>
        <p:spPr>
          <a:xfrm>
            <a:off x="873262" y="2341112"/>
            <a:ext cx="6737131" cy="1325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sz="1800" dirty="0"/>
              <a:t>O resultado da avaliação cognitiva melhorou significativamente (11/15 vs. 14/15 valores; p &lt; 0.001).</a:t>
            </a:r>
          </a:p>
        </p:txBody>
      </p:sp>
      <p:sp>
        <p:nvSpPr>
          <p:cNvPr id="10" name="Marcador de Posição de Conteúdo 2">
            <a:extLst>
              <a:ext uri="{FF2B5EF4-FFF2-40B4-BE49-F238E27FC236}">
                <a16:creationId xmlns:a16="http://schemas.microsoft.com/office/drawing/2014/main" id="{A79083BB-ED51-4447-D70D-4513410EE8B5}"/>
              </a:ext>
            </a:extLst>
          </p:cNvPr>
          <p:cNvSpPr txBox="1">
            <a:spLocks/>
          </p:cNvSpPr>
          <p:nvPr/>
        </p:nvSpPr>
        <p:spPr>
          <a:xfrm>
            <a:off x="1014167" y="4177949"/>
            <a:ext cx="3684425" cy="2826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itchFamily="18" charset="2"/>
              <a:buNone/>
            </a:pPr>
            <a:endParaRPr lang="pt-PT" sz="2000" dirty="0"/>
          </a:p>
          <a:p>
            <a:pPr marL="0" indent="0" algn="just">
              <a:buNone/>
            </a:pPr>
            <a:r>
              <a:rPr lang="pt-PT" sz="1800" dirty="0"/>
              <a:t>o tempo em que o paciente teve dor foi significativamente menor (27 vs. 10%; p = 0.005) </a:t>
            </a:r>
          </a:p>
          <a:p>
            <a:pPr marL="0" indent="0" algn="just">
              <a:buNone/>
            </a:pPr>
            <a:r>
              <a:rPr lang="pt-PT" sz="1800" dirty="0"/>
              <a:t>e a eficiência da inspeção revelou uma tendência de melhoria (50 vs. 68%; p = 0.062).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E89CDC9-A133-4FAB-4F0D-775B5B4B0C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48" t="45211" r="11293" b="22299"/>
          <a:stretch/>
        </p:blipFill>
        <p:spPr>
          <a:xfrm>
            <a:off x="4839496" y="4371592"/>
            <a:ext cx="6737131" cy="2228193"/>
          </a:xfrm>
          <a:prstGeom prst="rect">
            <a:avLst/>
          </a:prstGeom>
        </p:spPr>
      </p:pic>
      <p:sp>
        <p:nvSpPr>
          <p:cNvPr id="12" name="Marcador de Posição de Conteúdo 2">
            <a:extLst>
              <a:ext uri="{FF2B5EF4-FFF2-40B4-BE49-F238E27FC236}">
                <a16:creationId xmlns:a16="http://schemas.microsoft.com/office/drawing/2014/main" id="{6B6B9B05-8DB6-C72A-EC8E-5D6EBC66DBDE}"/>
              </a:ext>
            </a:extLst>
          </p:cNvPr>
          <p:cNvSpPr txBox="1">
            <a:spLocks/>
          </p:cNvSpPr>
          <p:nvPr/>
        </p:nvSpPr>
        <p:spPr>
          <a:xfrm>
            <a:off x="797797" y="3597653"/>
            <a:ext cx="6953501" cy="1160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itchFamily="18" charset="2"/>
              <a:buNone/>
            </a:pPr>
            <a:endParaRPr lang="pt-PT" sz="2000" dirty="0"/>
          </a:p>
          <a:p>
            <a:pPr algn="just"/>
            <a:r>
              <a:rPr lang="pt-PT" sz="1800" dirty="0"/>
              <a:t>Na </a:t>
            </a:r>
            <a:r>
              <a:rPr lang="pt-PT" sz="1800" b="1" dirty="0"/>
              <a:t>colonoscopia</a:t>
            </a:r>
            <a:r>
              <a:rPr lang="pt-PT" sz="1800" dirty="0"/>
              <a:t>, o tempo até ao cego foi significativamente menor (599 vs. 294 s; p = 0.001),</a:t>
            </a:r>
          </a:p>
        </p:txBody>
      </p:sp>
    </p:spTree>
    <p:extLst>
      <p:ext uri="{BB962C8B-B14F-4D97-AF65-F5344CB8AC3E}">
        <p14:creationId xmlns:p14="http://schemas.microsoft.com/office/powerpoint/2010/main" val="342601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9C0918-2DFC-A8E2-50E5-B633A8474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dirty="0"/>
              <a:t>Conclusão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30863D4-585A-F54B-8994-A6E64D3A842E}"/>
              </a:ext>
            </a:extLst>
          </p:cNvPr>
          <p:cNvSpPr txBox="1"/>
          <p:nvPr/>
        </p:nvSpPr>
        <p:spPr>
          <a:xfrm>
            <a:off x="984538" y="1691322"/>
            <a:ext cx="10362335" cy="1323439"/>
          </a:xfrm>
          <a:prstGeom prst="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PT" sz="2000" dirty="0"/>
              <a:t>O presente programa de treino em endoscopia básica para iniciados está alinhado com as recomendações internacionais e demonstrou um impacto significativo na aquisição de capacidades cognitivas e técnicas.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PT" sz="20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1361A50-E907-D10F-D6A8-8394B7FBF5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207" t="35402" r="11724" b="25211"/>
          <a:stretch/>
        </p:blipFill>
        <p:spPr>
          <a:xfrm>
            <a:off x="6907237" y="2913030"/>
            <a:ext cx="4300225" cy="351961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E5FB8D0-6D02-24DB-6CC8-6EE28DB52E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24" t="34942" r="38707" b="31879"/>
          <a:stretch/>
        </p:blipFill>
        <p:spPr>
          <a:xfrm>
            <a:off x="1386524" y="2846532"/>
            <a:ext cx="5267493" cy="363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32348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</TotalTime>
  <Words>401</Words>
  <Application>Microsoft Macintosh PowerPoint</Application>
  <PresentationFormat>Ecrã Panorâmico</PresentationFormat>
  <Paragraphs>38</Paragraphs>
  <Slides>4</Slides>
  <Notes>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4</vt:i4>
      </vt:variant>
    </vt:vector>
  </HeadingPairs>
  <TitlesOfParts>
    <vt:vector size="11" baseType="lpstr">
      <vt:lpstr>Calibri</vt:lpstr>
      <vt:lpstr>Calibri Light</vt:lpstr>
      <vt:lpstr>Open Sans</vt:lpstr>
      <vt:lpstr>Wingdings</vt:lpstr>
      <vt:lpstr>Wingdings 2</vt:lpstr>
      <vt:lpstr>HDOfficeLightV0</vt:lpstr>
      <vt:lpstr>1_HDOfficeLightV0</vt:lpstr>
      <vt:lpstr>The Impact of a Structured Virtual Reality Simulation Training Curriculum for Novice Endoscopists  Impacto de um programa de treino estruturado com endoscopia de simulação para iniciados</vt:lpstr>
      <vt:lpstr>Racional do estudo</vt:lpstr>
      <vt:lpstr>Principais Resultados</vt:lpstr>
      <vt:lpstr>Conclusão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a Structured Virtual Reality Simulation Training Curriculum for Novice Endoscopists  Impacto de um programa de treino estruturado com endoscopia de simulação para iniciados</dc:title>
  <dc:creator>Sofia da Silva Mendes</dc:creator>
  <cp:lastModifiedBy>Carla Rolanda Da Rocha Goncalves</cp:lastModifiedBy>
  <cp:revision>8</cp:revision>
  <dcterms:created xsi:type="dcterms:W3CDTF">2022-10-22T21:05:42Z</dcterms:created>
  <dcterms:modified xsi:type="dcterms:W3CDTF">2022-11-27T18:18:47Z</dcterms:modified>
</cp:coreProperties>
</file>