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F7FF"/>
    <a:srgbClr val="D9F1FF"/>
    <a:srgbClr val="F2B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BD77A4-9F16-4077-BFCB-E38FB307A385}" v="1" dt="2024-07-23T17:59:26.3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0" autoAdjust="0"/>
    <p:restoredTop sz="94660"/>
  </p:normalViewPr>
  <p:slideViewPr>
    <p:cSldViewPr snapToGrid="0">
      <p:cViewPr>
        <p:scale>
          <a:sx n="80" d="100"/>
          <a:sy n="80" d="100"/>
        </p:scale>
        <p:origin x="63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ana Revés" userId="59bcba170966eb8a" providerId="LiveId" clId="{8BBD77A4-9F16-4077-BFCB-E38FB307A385}"/>
    <pc:docChg chg="undo custSel modSld">
      <pc:chgData name="Joana Revés" userId="59bcba170966eb8a" providerId="LiveId" clId="{8BBD77A4-9F16-4077-BFCB-E38FB307A385}" dt="2024-07-23T18:01:44.199" v="25" actId="1076"/>
      <pc:docMkLst>
        <pc:docMk/>
      </pc:docMkLst>
      <pc:sldChg chg="addSp delSp modSp mod">
        <pc:chgData name="Joana Revés" userId="59bcba170966eb8a" providerId="LiveId" clId="{8BBD77A4-9F16-4077-BFCB-E38FB307A385}" dt="2024-07-23T18:01:44.199" v="25" actId="1076"/>
        <pc:sldMkLst>
          <pc:docMk/>
          <pc:sldMk cId="3640390675" sldId="257"/>
        </pc:sldMkLst>
        <pc:spChg chg="mod">
          <ac:chgData name="Joana Revés" userId="59bcba170966eb8a" providerId="LiveId" clId="{8BBD77A4-9F16-4077-BFCB-E38FB307A385}" dt="2024-07-23T18:01:16.201" v="22" actId="27636"/>
          <ac:spMkLst>
            <pc:docMk/>
            <pc:sldMk cId="3640390675" sldId="257"/>
            <ac:spMk id="3" creationId="{3172E5E9-6315-2C5E-169B-1AA4C3558337}"/>
          </ac:spMkLst>
        </pc:spChg>
        <pc:spChg chg="add del">
          <ac:chgData name="Joana Revés" userId="59bcba170966eb8a" providerId="LiveId" clId="{8BBD77A4-9F16-4077-BFCB-E38FB307A385}" dt="2024-07-23T17:48:48.671" v="1" actId="22"/>
          <ac:spMkLst>
            <pc:docMk/>
            <pc:sldMk cId="3640390675" sldId="257"/>
            <ac:spMk id="11" creationId="{68E7B834-61BD-212B-C82F-FAB47E1B236D}"/>
          </ac:spMkLst>
        </pc:spChg>
        <pc:spChg chg="add mod">
          <ac:chgData name="Joana Revés" userId="59bcba170966eb8a" providerId="LiveId" clId="{8BBD77A4-9F16-4077-BFCB-E38FB307A385}" dt="2024-07-23T18:01:44.199" v="25" actId="1076"/>
          <ac:spMkLst>
            <pc:docMk/>
            <pc:sldMk cId="3640390675" sldId="257"/>
            <ac:spMk id="24" creationId="{2F125B02-7266-384A-3BAF-4B0500D23058}"/>
          </ac:spMkLst>
        </pc:spChg>
        <pc:picChg chg="add mod modCrop">
          <ac:chgData name="Joana Revés" userId="59bcba170966eb8a" providerId="LiveId" clId="{8BBD77A4-9F16-4077-BFCB-E38FB307A385}" dt="2024-07-23T18:01:02.920" v="19" actId="1076"/>
          <ac:picMkLst>
            <pc:docMk/>
            <pc:sldMk cId="3640390675" sldId="257"/>
            <ac:picMk id="15" creationId="{3BDE417C-EF17-0251-2F9B-C19F0AEB8C9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29B5A9-8EF2-9DDD-E112-DD9B2CCD7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A196DEA-AB82-6CA9-04A3-4DAEA20A0A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AE965E8A-63EB-A2B2-03E8-BB34B5831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23/07/2024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76D2C00F-C14B-7069-3B28-6B109F0F9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A6802CD-814D-44DF-9D82-50D75D23C4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751502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587F0E-411A-1ED4-0CB0-E6C1CD24B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2866F271-E647-6E28-26C4-62A3C5EB09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969D66E4-5AC3-2D1F-1400-5DC978B52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23/07/2024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AA92FD7-A72D-B989-8A77-1B42A557D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8725761-E485-D595-5A28-B5DEDAF06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07186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A0FE9F2-B12E-D23E-6ECA-1B46682E3E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51FFE307-D48F-2684-BBA7-B08E84E167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53AFE4B-3C11-23C9-BA71-CD67C4681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23/07/2024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96378E0-6C0B-38FB-9D69-8FBF2B4D1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FE7A94C-B71E-1E06-E518-0A0AA07F5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48214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E943E3-B61E-4F2A-4999-110EB9BA1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58BBCE7E-5D36-5679-1970-84E348CA6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B4845C68-5ECE-B470-DBC1-FF890AC6C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23/07/2024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CF27DDB-73F4-F224-9D34-B20241D59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034EE616-6078-0CB0-6BE9-1E99A6060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3027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258D4B-C39B-C5DD-6C83-187323E3F2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B029BA7-AA77-A58A-5765-5EABAA9DD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C83E40E-C609-9501-6924-A5AB3F52D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23/07/2024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4C6AE4A0-CDE4-760F-4667-473A1FDB3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A7D11C47-1E49-486D-AFB9-0F066FBAEA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156682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8B203A-81A7-CE95-5FA4-15B3B68036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8D53DD49-168A-FAA1-E0CF-CDDD1ED948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0FD0CC75-9EEB-9D44-CF46-AB90D1B669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B953C1A-4447-BFDE-2390-46174C661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23/07/2024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5D142E95-DE05-104B-C6E6-DBF80F000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BEAD3DB8-FD67-B3FE-B1B8-87FAC9E8D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401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664D97-018C-B6CB-3F97-77FFBB4A6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6750848-51A7-30AB-530A-7D6022D453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5E1F57F0-68E3-4233-58BD-3919B5BF6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3318A622-B3B2-B6BD-3260-5A920AF95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D7DFC840-FCB0-0849-AC05-923482EAC1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F732B8B8-C885-E180-2DAE-0CD92651F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23/07/2024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BBF73D9F-828E-E40C-E1CF-750E1DCB6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2C0A3748-A8DB-D727-3B3B-FDBDA6DC7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3228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33BE0-D834-3C24-1271-D65C9CF08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C17266A3-5323-7062-0A33-10DBF069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23/07/2024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586BBFB4-556E-4E1B-4A8A-706443EF5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D6B3EE9-37CD-F464-0AA6-2CB8D984E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44405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3D47E26A-A59F-410B-C4D5-833E831D7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23/07/2024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2F81BBCE-E889-A515-A8ED-25CFC1FD0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C8003D29-A80A-7E80-4407-66C9660EC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34233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7E1BD8-751E-EE58-1C04-90FEDB3D23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BB50F4F2-62B8-2FBA-0864-ED7F4A071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DBF3E828-5399-D969-D2A2-30B5867CCD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EF3D165-7C33-22B2-59F5-3EF9BAE65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23/07/2024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C8D921EF-B2AA-71F5-7558-53EA8BE5E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C66C00B5-7703-C6F6-4B59-EADC53DB73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32061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AD7139-8BD3-9F92-DBE3-172B5C37A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49C3006F-0C91-929E-A859-6B6BDD4866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501508E0-80CF-47D9-ABFA-BE9FD1395E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99AACE83-14C5-C3C1-FB37-F5F898E25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7DF14-C126-4665-8486-88D0A8FAD611}" type="datetimeFigureOut">
              <a:rPr lang="pt-PT" smtClean="0"/>
              <a:t>23/07/2024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8749A91E-FAFE-EBA9-1127-AD3929FCB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0F0552E5-9FA2-B9C7-C603-159EFFE6E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0948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B4B50566-9D6D-8758-9FA5-46AE2EE96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F3FB32D1-8111-629B-F4D1-26E79365A9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DE047D88-B48C-A017-C4FC-728921CD4A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DB7DF14-C126-4665-8486-88D0A8FAD611}" type="datetimeFigureOut">
              <a:rPr lang="pt-PT" smtClean="0"/>
              <a:t>23/07/2024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29891337-D1AC-94BB-F315-08773A158B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C7FC512-5479-5099-FFA4-5C30C86F1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3745B4F-E1C2-4458-93A9-2E7ABD31AAA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05378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D0DF02-F824-4E4A-2AF3-1DE74FB98F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pt-PT" sz="4400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Steroid-Refractory</a:t>
            </a:r>
            <a:r>
              <a:rPr lang="pt-PT" sz="44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4400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Acute</a:t>
            </a:r>
            <a:r>
              <a:rPr lang="pt-PT" sz="44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4400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Severe</a:t>
            </a:r>
            <a:br>
              <a:rPr lang="pt-PT" sz="44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4400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Ulcerative</a:t>
            </a:r>
            <a:r>
              <a:rPr lang="pt-PT" sz="44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4400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Colitis</a:t>
            </a:r>
            <a:r>
              <a:rPr lang="pt-PT" sz="44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in</a:t>
            </a:r>
            <a:br>
              <a:rPr lang="pt-PT" sz="44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44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Infliximab-</a:t>
            </a:r>
            <a:r>
              <a:rPr lang="pt-PT" sz="4400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Experienced</a:t>
            </a:r>
            <a:r>
              <a:rPr lang="pt-PT" sz="44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Patients</a:t>
            </a:r>
            <a:endParaRPr lang="pt-PT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116525D-B9CA-6D73-90E4-53195FF8E8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pt-PT" sz="1600" b="0" i="0" u="sng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Joana </a:t>
            </a:r>
            <a:r>
              <a:rPr lang="pt-PT" sz="1600" b="0" i="0" u="sng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Revés</a:t>
            </a:r>
            <a:r>
              <a:rPr lang="pt-PT" sz="1600" b="0" i="0" u="sng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PT" sz="16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 Ana Catarina </a:t>
            </a:r>
            <a:r>
              <a:rPr lang="pt-PT" sz="16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Bravo</a:t>
            </a:r>
            <a:r>
              <a:rPr lang="pt-PT" sz="1600" b="0" i="0" u="none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PT" sz="16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 Catarina Neto </a:t>
            </a:r>
            <a:r>
              <a:rPr lang="pt-PT" sz="16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Nascimento</a:t>
            </a:r>
            <a:r>
              <a:rPr lang="pt-PT" sz="1600" b="0" i="0" u="none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PT" sz="16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pt-PT" sz="16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Bárbara </a:t>
            </a:r>
            <a:r>
              <a:rPr lang="pt-PT" sz="16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Morão</a:t>
            </a:r>
            <a:r>
              <a:rPr lang="pt-PT" sz="1600" b="0" i="0" u="none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PT" sz="16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 Catarina Frias-</a:t>
            </a:r>
            <a:r>
              <a:rPr lang="pt-PT" sz="16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Gomes</a:t>
            </a:r>
            <a:r>
              <a:rPr lang="pt-PT" sz="1600" b="0" i="0" u="none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PT" sz="16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 Lídia Roque Ramos</a:t>
            </a:r>
            <a:r>
              <a:rPr lang="pt-PT" sz="1600" b="0" i="0" u="none" baseline="300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PT" sz="16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 Luísa </a:t>
            </a:r>
            <a:r>
              <a:rPr lang="pt-PT" sz="16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Glória</a:t>
            </a:r>
            <a:r>
              <a:rPr lang="pt-PT" sz="1600" b="0" i="0" u="none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PT" sz="16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pt-PT" sz="16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Joana </a:t>
            </a:r>
            <a:r>
              <a:rPr lang="pt-PT" sz="16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Torres</a:t>
            </a:r>
            <a:r>
              <a:rPr lang="pt-PT" sz="1600" b="0" i="0" u="none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PT" sz="1600" b="0" i="0" u="none" baseline="30000" dirty="0">
                <a:latin typeface="Arial" panose="020B0604020202020204" pitchFamily="34" charset="0"/>
                <a:cs typeface="Arial" panose="020B0604020202020204" pitchFamily="34" charset="0"/>
              </a:rPr>
              <a:t>, b</a:t>
            </a:r>
            <a:r>
              <a:rPr lang="pt-PT" sz="16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 Carolina </a:t>
            </a:r>
            <a:r>
              <a:rPr lang="pt-PT" sz="16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Palmela</a:t>
            </a:r>
            <a:r>
              <a:rPr lang="pt-PT" sz="1600" b="0" i="0" u="none" baseline="30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1600" b="0" i="0" u="none" baseline="30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Gastroenterology Department, Hospital Beatriz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Ângelo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Loures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Portugal; </a:t>
            </a:r>
          </a:p>
          <a:p>
            <a:r>
              <a:rPr lang="pt-PT" sz="1600" baseline="30000" dirty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Faculty of Medicine, University of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Lisbon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sz="1600" dirty="0" err="1">
                <a:latin typeface="Arial" panose="020B0604020202020204" pitchFamily="34" charset="0"/>
                <a:cs typeface="Arial" panose="020B0604020202020204" pitchFamily="34" charset="0"/>
              </a:rPr>
              <a:t>Lisbon</a:t>
            </a:r>
            <a:r>
              <a:rPr lang="pt-PT" sz="1600" dirty="0">
                <a:latin typeface="Arial" panose="020B0604020202020204" pitchFamily="34" charset="0"/>
                <a:cs typeface="Arial" panose="020B0604020202020204" pitchFamily="34" charset="0"/>
              </a:rPr>
              <a:t>, Portugal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718A0AB6-CCBF-EC7E-9E87-AA96641CD331}"/>
              </a:ext>
            </a:extLst>
          </p:cNvPr>
          <p:cNvSpPr txBox="1"/>
          <p:nvPr/>
        </p:nvSpPr>
        <p:spPr>
          <a:xfrm>
            <a:off x="3047391" y="6269053"/>
            <a:ext cx="6097218" cy="338554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Published online: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March 21, 2024</a:t>
            </a:r>
            <a:endParaRPr lang="pt-PT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GE Journal - Sociedade Portuguesa de Gastrenterologia">
            <a:extLst>
              <a:ext uri="{FF2B5EF4-FFF2-40B4-BE49-F238E27FC236}">
                <a16:creationId xmlns:a16="http://schemas.microsoft.com/office/drawing/2014/main" id="{36AF6D60-4166-F0FC-FBF2-45C7D0A4C8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469" y="491013"/>
            <a:ext cx="1791007" cy="47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me">
            <a:extLst>
              <a:ext uri="{FF2B5EF4-FFF2-40B4-BE49-F238E27FC236}">
                <a16:creationId xmlns:a16="http://schemas.microsoft.com/office/drawing/2014/main" id="{37A103BC-2458-0A27-3769-92721550CE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206" y="96889"/>
            <a:ext cx="2442667" cy="128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507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6A368B-F1C0-6DBE-9980-46F94C980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8089"/>
            <a:ext cx="6308750" cy="779863"/>
          </a:xfrm>
        </p:spPr>
        <p:txBody>
          <a:bodyPr>
            <a:normAutofit/>
          </a:bodyPr>
          <a:lstStyle/>
          <a:p>
            <a: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3172E5E9-6315-2C5E-169B-1AA4C35583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42745"/>
            <a:ext cx="10515600" cy="1883024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Acute severe ulcerative colitis (ASUC) 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is a potentially life-threatening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complication of ulcerative colitis (UC) that can lead to </a:t>
            </a: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significant morbidity 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mortality;</a:t>
            </a:r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Infliximab (IFX) 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cyclosporine (</a:t>
            </a:r>
            <a:r>
              <a:rPr lang="en-US" sz="1800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CyA</a:t>
            </a: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are the sole-approved drugs for rescue medical therapy in patients </a:t>
            </a:r>
            <a:r>
              <a:rPr lang="pt-PT" sz="18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pt-PT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ASUC </a:t>
            </a:r>
            <a:r>
              <a:rPr lang="pt-PT" sz="18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after</a:t>
            </a:r>
            <a:r>
              <a:rPr lang="pt-PT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steroid</a:t>
            </a:r>
            <a:r>
              <a:rPr lang="pt-PT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failure</a:t>
            </a:r>
            <a:r>
              <a:rPr lang="pt-PT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endParaRPr lang="en-US" sz="1800" b="0" i="0" u="none" strike="noStrike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GE Journal - Sociedade Portuguesa de Gastrenterologia">
            <a:extLst>
              <a:ext uri="{FF2B5EF4-FFF2-40B4-BE49-F238E27FC236}">
                <a16:creationId xmlns:a16="http://schemas.microsoft.com/office/drawing/2014/main" id="{01B36F14-8C94-5DCA-69F1-092AB104E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5469" y="491013"/>
            <a:ext cx="1791007" cy="476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Home">
            <a:extLst>
              <a:ext uri="{FF2B5EF4-FFF2-40B4-BE49-F238E27FC236}">
                <a16:creationId xmlns:a16="http://schemas.microsoft.com/office/drawing/2014/main" id="{2591FB11-8EC5-A591-DB62-FABD92F88B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6206" y="96889"/>
            <a:ext cx="2442667" cy="1282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>
            <a:extLst>
              <a:ext uri="{FF2B5EF4-FFF2-40B4-BE49-F238E27FC236}">
                <a16:creationId xmlns:a16="http://schemas.microsoft.com/office/drawing/2014/main" id="{93FBA9E6-FC18-9634-64CF-9768E51FDFE9}"/>
              </a:ext>
            </a:extLst>
          </p:cNvPr>
          <p:cNvSpPr txBox="1"/>
          <p:nvPr/>
        </p:nvSpPr>
        <p:spPr>
          <a:xfrm>
            <a:off x="838200" y="233273"/>
            <a:ext cx="2162772" cy="40011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pt-P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Narrative</a:t>
            </a:r>
            <a:r>
              <a:rPr 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endParaRPr lang="pt-P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3BDE417C-EF17-0251-2F9B-C19F0AEB8C9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24" t="3247" r="17730" b="3247"/>
          <a:stretch/>
        </p:blipFill>
        <p:spPr>
          <a:xfrm>
            <a:off x="9466476" y="3285221"/>
            <a:ext cx="2440774" cy="3081766"/>
          </a:xfrm>
          <a:prstGeom prst="rect">
            <a:avLst/>
          </a:prstGeom>
        </p:spPr>
      </p:pic>
      <p:sp>
        <p:nvSpPr>
          <p:cNvPr id="24" name="CaixaDeTexto 23">
            <a:extLst>
              <a:ext uri="{FF2B5EF4-FFF2-40B4-BE49-F238E27FC236}">
                <a16:creationId xmlns:a16="http://schemas.microsoft.com/office/drawing/2014/main" id="{2F125B02-7266-384A-3BAF-4B0500D23058}"/>
              </a:ext>
            </a:extLst>
          </p:cNvPr>
          <p:cNvSpPr txBox="1"/>
          <p:nvPr/>
        </p:nvSpPr>
        <p:spPr>
          <a:xfrm>
            <a:off x="838200" y="3566439"/>
            <a:ext cx="8456875" cy="23237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IFX</a:t>
            </a: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has also been </a:t>
            </a: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increasingly used 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as an induction and maintenance </a:t>
            </a:r>
            <a:r>
              <a:rPr lang="pt-PT" sz="18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therapy</a:t>
            </a:r>
            <a:r>
              <a:rPr lang="pt-PT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in patients </a:t>
            </a:r>
            <a:r>
              <a:rPr lang="pt-PT" sz="18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pt-PT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moderate</a:t>
            </a:r>
            <a:r>
              <a:rPr lang="pt-PT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-to-</a:t>
            </a:r>
            <a:r>
              <a:rPr lang="pt-PT" sz="1800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severe</a:t>
            </a:r>
            <a:r>
              <a:rPr lang="pt-PT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UC</a:t>
            </a:r>
            <a:r>
              <a:rPr lang="pt-PT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PT" sz="18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pt-PT" sz="18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he</a:t>
            </a:r>
            <a:r>
              <a:rPr lang="pt-PT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18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number</a:t>
            </a:r>
            <a:r>
              <a:rPr lang="pt-PT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of patients admitted with </a:t>
            </a: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ASUC previously exposed to IFX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has been increasing, raising additional challenges in the medical management of these patients to avoid emergent </a:t>
            </a:r>
            <a:r>
              <a:rPr lang="pt-PT" sz="18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colectomy</a:t>
            </a:r>
            <a:r>
              <a:rPr lang="pt-PT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390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 descr="Uma imagem com texto, Tipo de letra, captura de ecrã, documento&#10;&#10;Descrição gerada automaticamente">
            <a:extLst>
              <a:ext uri="{FF2B5EF4-FFF2-40B4-BE49-F238E27FC236}">
                <a16:creationId xmlns:a16="http://schemas.microsoft.com/office/drawing/2014/main" id="{A0990DC3-8DBD-C1CD-44AF-6FF28AC277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847" y="0"/>
            <a:ext cx="4747846" cy="6858000"/>
          </a:xfrm>
          <a:prstGeom prst="rect">
            <a:avLst/>
          </a:prstGeom>
        </p:spPr>
      </p:pic>
      <p:sp>
        <p:nvSpPr>
          <p:cNvPr id="13" name="Título 1">
            <a:extLst>
              <a:ext uri="{FF2B5EF4-FFF2-40B4-BE49-F238E27FC236}">
                <a16:creationId xmlns:a16="http://schemas.microsoft.com/office/drawing/2014/main" id="{FE89ADC6-72CB-D48F-0AD3-98897661C8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738089"/>
            <a:ext cx="6308750" cy="779863"/>
          </a:xfrm>
        </p:spPr>
        <p:txBody>
          <a:bodyPr>
            <a:normAutofit/>
          </a:bodyPr>
          <a:lstStyle/>
          <a:p>
            <a:r>
              <a:rPr lang="pt-PT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Main</a:t>
            </a:r>
            <a: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pt-PT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CaixaDeTexto 13">
            <a:extLst>
              <a:ext uri="{FF2B5EF4-FFF2-40B4-BE49-F238E27FC236}">
                <a16:creationId xmlns:a16="http://schemas.microsoft.com/office/drawing/2014/main" id="{A4F7C67D-912E-5F66-8A31-B41E76A1BE34}"/>
              </a:ext>
            </a:extLst>
          </p:cNvPr>
          <p:cNvSpPr txBox="1"/>
          <p:nvPr/>
        </p:nvSpPr>
        <p:spPr>
          <a:xfrm>
            <a:off x="838200" y="233273"/>
            <a:ext cx="2162772" cy="40011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pt-P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Narrative</a:t>
            </a:r>
            <a:r>
              <a:rPr lang="pt-PT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endParaRPr lang="pt-PT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C5B81D92-30DA-E29D-615F-0735A18F3A23}"/>
              </a:ext>
            </a:extLst>
          </p:cNvPr>
          <p:cNvSpPr txBox="1"/>
          <p:nvPr/>
        </p:nvSpPr>
        <p:spPr>
          <a:xfrm>
            <a:off x="838200" y="1743247"/>
            <a:ext cx="6094674" cy="872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pt-PT" sz="1800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Two</a:t>
            </a:r>
            <a:r>
              <a:rPr lang="pt-PT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medical </a:t>
            </a: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approaches 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may be considered for </a:t>
            </a: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steroid-refractory ASUC in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IFX</a:t>
            </a: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-experienced patients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ACF1F8D8-9372-B955-0A0F-0E4E611E9849}"/>
              </a:ext>
            </a:extLst>
          </p:cNvPr>
          <p:cNvSpPr txBox="1"/>
          <p:nvPr/>
        </p:nvSpPr>
        <p:spPr>
          <a:xfrm>
            <a:off x="1236783" y="2710287"/>
            <a:ext cx="5696091" cy="872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o induce remission with </a:t>
            </a:r>
            <a:r>
              <a:rPr lang="en-US" sz="18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CyA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and then transition to another biologic such as vedolizumab or </a:t>
            </a:r>
            <a:r>
              <a:rPr lang="en-US" sz="18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ustekinumab</a:t>
            </a:r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32B1CA69-E0FD-AAB0-7F4B-CF694EE5D7A6}"/>
              </a:ext>
            </a:extLst>
          </p:cNvPr>
          <p:cNvSpPr txBox="1"/>
          <p:nvPr/>
        </p:nvSpPr>
        <p:spPr>
          <a:xfrm>
            <a:off x="1236783" y="3670593"/>
            <a:ext cx="5696091" cy="872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To use tofacitinib for both induction and maintenance of remission. </a:t>
            </a:r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12384A7B-995B-5493-71DA-A6EF70040D22}"/>
              </a:ext>
            </a:extLst>
          </p:cNvPr>
          <p:cNvSpPr txBox="1"/>
          <p:nvPr/>
        </p:nvSpPr>
        <p:spPr>
          <a:xfrm>
            <a:off x="838200" y="4727043"/>
            <a:ext cx="5817042" cy="1703030"/>
          </a:xfrm>
          <a:prstGeom prst="rect">
            <a:avLst/>
          </a:prstGeom>
          <a:solidFill>
            <a:srgbClr val="EFF7FF"/>
          </a:solidFill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Choice dependent on </a:t>
            </a: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local policies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physician’s experience</a:t>
            </a:r>
            <a:r>
              <a:rPr lang="en-US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pt-PT" sz="1800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patient’s</a:t>
            </a:r>
            <a:r>
              <a:rPr lang="pt-PT" sz="18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medical </a:t>
            </a:r>
            <a:r>
              <a:rPr lang="pt-PT" sz="1800" b="1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r>
              <a:rPr lang="pt-PT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PT" b="1" dirty="0" err="1">
                <a:latin typeface="Arial" panose="020B0604020202020204" pitchFamily="34" charset="0"/>
                <a:cs typeface="Arial" panose="020B0604020202020204" pitchFamily="34" charset="0"/>
              </a:rPr>
              <a:t>Multidisciplinary</a:t>
            </a:r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 medical-</a:t>
            </a:r>
            <a:r>
              <a:rPr lang="pt-PT" b="1" dirty="0" err="1">
                <a:latin typeface="Arial" panose="020B0604020202020204" pitchFamily="34" charset="0"/>
                <a:cs typeface="Arial" panose="020B0604020202020204" pitchFamily="34" charset="0"/>
              </a:rPr>
              <a:t>surgical</a:t>
            </a:r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b="1" dirty="0" err="1">
                <a:latin typeface="Arial" panose="020B0604020202020204" pitchFamily="34" charset="0"/>
                <a:cs typeface="Arial" panose="020B0604020202020204" pitchFamily="34" charset="0"/>
              </a:rPr>
              <a:t>approach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PT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dirty="0" err="1">
                <a:latin typeface="Arial" panose="020B0604020202020204" pitchFamily="34" charset="0"/>
                <a:cs typeface="Arial" panose="020B0604020202020204" pitchFamily="34" charset="0"/>
              </a:rPr>
              <a:t>surgery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dirty="0" err="1">
                <a:latin typeface="Arial" panose="020B0604020202020204" pitchFamily="34" charset="0"/>
                <a:cs typeface="Arial" panose="020B0604020202020204" pitchFamily="34" charset="0"/>
              </a:rPr>
              <a:t>always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dirty="0" err="1">
                <a:latin typeface="Arial" panose="020B0604020202020204" pitchFamily="34" charset="0"/>
                <a:cs typeface="Arial" panose="020B0604020202020204" pitchFamily="34" charset="0"/>
              </a:rPr>
              <a:t>considered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 in more </a:t>
            </a:r>
            <a:r>
              <a:rPr lang="pt-PT" dirty="0" err="1">
                <a:latin typeface="Arial" panose="020B0604020202020204" pitchFamily="34" charset="0"/>
                <a:cs typeface="Arial" panose="020B0604020202020204" pitchFamily="34" charset="0"/>
              </a:rPr>
              <a:t>refractory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 cases. </a:t>
            </a:r>
          </a:p>
        </p:txBody>
      </p:sp>
      <p:pic>
        <p:nvPicPr>
          <p:cNvPr id="24" name="Gráfico 23" descr="Distintivo com preenchimento sólido">
            <a:extLst>
              <a:ext uri="{FF2B5EF4-FFF2-40B4-BE49-F238E27FC236}">
                <a16:creationId xmlns:a16="http://schemas.microsoft.com/office/drawing/2014/main" id="{46F52705-4384-5CB3-B0FB-2F881F5E7E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38200" y="3685743"/>
            <a:ext cx="398583" cy="398583"/>
          </a:xfrm>
          <a:prstGeom prst="rect">
            <a:avLst/>
          </a:prstGeom>
        </p:spPr>
      </p:pic>
      <p:pic>
        <p:nvPicPr>
          <p:cNvPr id="26" name="Gráfico 25" descr="Distintivo 1 com preenchimento sólido">
            <a:extLst>
              <a:ext uri="{FF2B5EF4-FFF2-40B4-BE49-F238E27FC236}">
                <a16:creationId xmlns:a16="http://schemas.microsoft.com/office/drawing/2014/main" id="{1BB7A404-7BC2-C432-929C-BB32C0C6539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38200" y="2721046"/>
            <a:ext cx="398583" cy="398583"/>
          </a:xfrm>
          <a:prstGeom prst="rect">
            <a:avLst/>
          </a:prstGeom>
        </p:spPr>
      </p:pic>
      <p:pic>
        <p:nvPicPr>
          <p:cNvPr id="28" name="Gráfico 27" descr="Aviso com preenchimento sólido">
            <a:extLst>
              <a:ext uri="{FF2B5EF4-FFF2-40B4-BE49-F238E27FC236}">
                <a16:creationId xmlns:a16="http://schemas.microsoft.com/office/drawing/2014/main" id="{98AE18BD-6F7D-0D28-AD1A-FF4C5CD2778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398349" y="4349363"/>
            <a:ext cx="565170" cy="565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877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246</Words>
  <Application>Microsoft Office PowerPoint</Application>
  <PresentationFormat>Ecrã Panorâmico</PresentationFormat>
  <Paragraphs>21</Paragraphs>
  <Slides>3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do Office</vt:lpstr>
      <vt:lpstr>Steroid-Refractory Acute Severe Ulcerative Colitis in Infliximab-Experienced Patients</vt:lpstr>
      <vt:lpstr>Background</vt:lpstr>
      <vt:lpstr>Main findings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Joana Revés</dc:creator>
  <cp:lastModifiedBy>Joana Revés</cp:lastModifiedBy>
  <cp:revision>1</cp:revision>
  <dcterms:created xsi:type="dcterms:W3CDTF">2024-07-23T16:17:58Z</dcterms:created>
  <dcterms:modified xsi:type="dcterms:W3CDTF">2024-07-23T18:01:52Z</dcterms:modified>
</cp:coreProperties>
</file>