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FF"/>
    <a:srgbClr val="D9F1FF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D77A4-9F16-4077-BFCB-E38FB307A385}" v="1" dt="2024-07-23T17:59:26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 snapToGrid="0">
      <p:cViewPr>
        <p:scale>
          <a:sx n="100" d="100"/>
          <a:sy n="100" d="100"/>
        </p:scale>
        <p:origin x="-904" y="-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5/10/relationships/revisionInfo" Target="revisionInfo.xml"/><Relationship Id="rId1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a Revés" userId="59bcba170966eb8a" providerId="LiveId" clId="{8BBD77A4-9F16-4077-BFCB-E38FB307A385}"/>
    <pc:docChg chg="undo custSel modSld">
      <pc:chgData name="Joana Revés" userId="59bcba170966eb8a" providerId="LiveId" clId="{8BBD77A4-9F16-4077-BFCB-E38FB307A385}" dt="2024-07-23T18:01:44.199" v="25" actId="1076"/>
      <pc:docMkLst>
        <pc:docMk/>
      </pc:docMkLst>
      <pc:sldChg chg="addSp delSp modSp mod">
        <pc:chgData name="Joana Revés" userId="59bcba170966eb8a" providerId="LiveId" clId="{8BBD77A4-9F16-4077-BFCB-E38FB307A385}" dt="2024-07-23T18:01:44.199" v="25" actId="1076"/>
        <pc:sldMkLst>
          <pc:docMk/>
          <pc:sldMk cId="3640390675" sldId="257"/>
        </pc:sldMkLst>
        <pc:spChg chg="mod">
          <ac:chgData name="Joana Revés" userId="59bcba170966eb8a" providerId="LiveId" clId="{8BBD77A4-9F16-4077-BFCB-E38FB307A385}" dt="2024-07-23T18:01:16.201" v="22" actId="27636"/>
          <ac:spMkLst>
            <pc:docMk/>
            <pc:sldMk cId="3640390675" sldId="257"/>
            <ac:spMk id="3" creationId="{3172E5E9-6315-2C5E-169B-1AA4C3558337}"/>
          </ac:spMkLst>
        </pc:spChg>
        <pc:spChg chg="add del">
          <ac:chgData name="Joana Revés" userId="59bcba170966eb8a" providerId="LiveId" clId="{8BBD77A4-9F16-4077-BFCB-E38FB307A385}" dt="2024-07-23T17:48:48.671" v="1" actId="22"/>
          <ac:spMkLst>
            <pc:docMk/>
            <pc:sldMk cId="3640390675" sldId="257"/>
            <ac:spMk id="11" creationId="{68E7B834-61BD-212B-C82F-FAB47E1B236D}"/>
          </ac:spMkLst>
        </pc:spChg>
        <pc:spChg chg="add mod">
          <ac:chgData name="Joana Revés" userId="59bcba170966eb8a" providerId="LiveId" clId="{8BBD77A4-9F16-4077-BFCB-E38FB307A385}" dt="2024-07-23T18:01:44.199" v="25" actId="1076"/>
          <ac:spMkLst>
            <pc:docMk/>
            <pc:sldMk cId="3640390675" sldId="257"/>
            <ac:spMk id="24" creationId="{2F125B02-7266-384A-3BAF-4B0500D23058}"/>
          </ac:spMkLst>
        </pc:spChg>
        <pc:picChg chg="add mod modCrop">
          <ac:chgData name="Joana Revés" userId="59bcba170966eb8a" providerId="LiveId" clId="{8BBD77A4-9F16-4077-BFCB-E38FB307A385}" dt="2024-07-23T18:01:02.920" v="19" actId="1076"/>
          <ac:picMkLst>
            <pc:docMk/>
            <pc:sldMk cId="3640390675" sldId="257"/>
            <ac:picMk id="15" creationId="{3BDE417C-EF17-0251-2F9B-C19F0AEB8C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B29B5A9-8EF2-9DDD-E112-DD9B2CCD7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A196DEA-AB82-6CA9-04A3-4DAEA20A0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AE965E8A-63EB-A2B2-03E8-BB34B583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76D2C00F-C14B-7069-3B28-6B109F0F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7A6802CD-814D-44DF-9D82-50D75D23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15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587F0E-411A-1ED4-0CB0-E6C1CD24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="" xmlns:a16="http://schemas.microsoft.com/office/drawing/2014/main" id="{2866F271-E647-6E28-26C4-62A3C5EB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969D66E4-5AC3-2D1F-1400-5DC978B5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1AA92FD7-A72D-B989-8A77-1B42A557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B8725761-E485-D595-5A28-B5DEDAF0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718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BA0FE9F2-B12E-D23E-6ECA-1B46682E3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="" xmlns:a16="http://schemas.microsoft.com/office/drawing/2014/main" id="{51FFE307-D48F-2684-BBA7-B08E84E16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853AFE4B-3C11-23C9-BA71-CD67C468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196378E0-6C0B-38FB-9D69-8FBF2B4D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3FE7A94C-B71E-1E06-E518-0A0AA07F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821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E943E3-B61E-4F2A-4999-110EB9BA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="" xmlns:a16="http://schemas.microsoft.com/office/drawing/2014/main" id="{58BBCE7E-5D36-5679-1970-84E348CA6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B4845C68-5ECE-B470-DBC1-FF890AC6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4CF27DDB-73F4-F224-9D34-B20241D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034EE616-6078-0CB0-6BE9-1E99A606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027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258D4B-C39B-C5DD-6C83-187323E3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="" xmlns:a16="http://schemas.microsoft.com/office/drawing/2014/main" id="{0B029BA7-AA77-A58A-5765-5EABAA9DD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0C83E40E-C609-9501-6924-A5AB3F52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4C6AE4A0-CDE4-760F-4667-473A1FDB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A7D11C47-1E49-486D-AFB9-0F066FBA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66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08B203A-81A7-CE95-5FA4-15B3B680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="" xmlns:a16="http://schemas.microsoft.com/office/drawing/2014/main" id="{8D53DD49-168A-FAA1-E0CF-CDDD1ED94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="" xmlns:a16="http://schemas.microsoft.com/office/drawing/2014/main" id="{0FD0CC75-9EEB-9D44-CF46-AB90D1B66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="" xmlns:a16="http://schemas.microsoft.com/office/drawing/2014/main" id="{DB953C1A-4447-BFDE-2390-46174C66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="" xmlns:a16="http://schemas.microsoft.com/office/drawing/2014/main" id="{5D142E95-DE05-104B-C6E6-DBF80F00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="" xmlns:a16="http://schemas.microsoft.com/office/drawing/2014/main" id="{BEAD3DB8-FD67-B3FE-B1B8-87FAC9E8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01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664D97-018C-B6CB-3F97-77FFBB4A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="" xmlns:a16="http://schemas.microsoft.com/office/drawing/2014/main" id="{16750848-51A7-30AB-530A-7D6022D4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="" xmlns:a16="http://schemas.microsoft.com/office/drawing/2014/main" id="{5E1F57F0-68E3-4233-58BD-3919B5BF6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="" xmlns:a16="http://schemas.microsoft.com/office/drawing/2014/main" id="{3318A622-B3B2-B6BD-3260-5A920AF95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="" xmlns:a16="http://schemas.microsoft.com/office/drawing/2014/main" id="{D7DFC840-FCB0-0849-AC05-923482EAC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="" xmlns:a16="http://schemas.microsoft.com/office/drawing/2014/main" id="{F732B8B8-C885-E180-2DAE-0CD92651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="" xmlns:a16="http://schemas.microsoft.com/office/drawing/2014/main" id="{BBF73D9F-828E-E40C-E1CF-750E1DCB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="" xmlns:a16="http://schemas.microsoft.com/office/drawing/2014/main" id="{2C0A3748-A8DB-D727-3B3B-FDBDA6DC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322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0933BE0-D834-3C24-1271-D65C9CF0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="" xmlns:a16="http://schemas.microsoft.com/office/drawing/2014/main" id="{C17266A3-5323-7062-0A33-10DBF069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="" xmlns:a16="http://schemas.microsoft.com/office/drawing/2014/main" id="{586BBFB4-556E-4E1B-4A8A-706443EF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="" xmlns:a16="http://schemas.microsoft.com/office/drawing/2014/main" id="{9D6B3EE9-37CD-F464-0AA6-2CB8D984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44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="" xmlns:a16="http://schemas.microsoft.com/office/drawing/2014/main" id="{3D47E26A-A59F-410B-C4D5-833E831D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="" xmlns:a16="http://schemas.microsoft.com/office/drawing/2014/main" id="{2F81BBCE-E889-A515-A8ED-25CFC1FD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="" xmlns:a16="http://schemas.microsoft.com/office/drawing/2014/main" id="{C8003D29-A80A-7E80-4407-66C9660E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423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7E1BD8-751E-EE58-1C04-90FEDB3D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="" xmlns:a16="http://schemas.microsoft.com/office/drawing/2014/main" id="{BB50F4F2-62B8-2FBA-0864-ED7F4A071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="" xmlns:a16="http://schemas.microsoft.com/office/drawing/2014/main" id="{DBF3E828-5399-D969-D2A2-30B5867CC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="" xmlns:a16="http://schemas.microsoft.com/office/drawing/2014/main" id="{9EF3D165-7C33-22B2-59F5-3EF9BAE6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="" xmlns:a16="http://schemas.microsoft.com/office/drawing/2014/main" id="{C8D921EF-B2AA-71F5-7558-53EA8BE5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="" xmlns:a16="http://schemas.microsoft.com/office/drawing/2014/main" id="{C66C00B5-7703-C6F6-4B59-EADC53DB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206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AD7139-8BD3-9F92-DBE3-172B5C37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="" xmlns:a16="http://schemas.microsoft.com/office/drawing/2014/main" id="{49C3006F-0C91-929E-A859-6B6BDD486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="" xmlns:a16="http://schemas.microsoft.com/office/drawing/2014/main" id="{501508E0-80CF-47D9-ABFA-BE9FD1395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="" xmlns:a16="http://schemas.microsoft.com/office/drawing/2014/main" id="{99AACE83-14C5-C3C1-FB37-F5F898E2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="" xmlns:a16="http://schemas.microsoft.com/office/drawing/2014/main" id="{8749A91E-FAFE-EBA9-1127-AD3929FC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="" xmlns:a16="http://schemas.microsoft.com/office/drawing/2014/main" id="{0F0552E5-9FA2-B9C7-C603-159EFFE6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948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="" xmlns:a16="http://schemas.microsoft.com/office/drawing/2014/main" id="{B4B50566-9D6D-8758-9FA5-46AE2EE9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="" xmlns:a16="http://schemas.microsoft.com/office/drawing/2014/main" id="{F3FB32D1-8111-629B-F4D1-26E79365A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="" xmlns:a16="http://schemas.microsoft.com/office/drawing/2014/main" id="{DE047D88-B48C-A017-C4FC-728921CD4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B7DF14-C126-4665-8486-88D0A8FAD611}" type="datetimeFigureOut">
              <a:rPr lang="pt-PT" smtClean="0"/>
              <a:t>04/08/24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="" xmlns:a16="http://schemas.microsoft.com/office/drawing/2014/main" id="{29891337-D1AC-94BB-F315-08773A158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="" xmlns:a16="http://schemas.microsoft.com/office/drawing/2014/main" id="{7C7FC512-5479-5099-FFA4-5C30C86F1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45B4F-E1C2-4458-93A9-2E7ABD31AAA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3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D0DF02-F824-4E4A-2AF3-1DE74FB98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563" y="1122363"/>
            <a:ext cx="9794875" cy="2387600"/>
          </a:xfrm>
        </p:spPr>
        <p:txBody>
          <a:bodyPr>
            <a:noAutofit/>
          </a:bodyPr>
          <a:lstStyle/>
          <a:p>
            <a:r>
              <a:rPr lang="en-GB" sz="3600" b="1" dirty="0" err="1"/>
              <a:t>Perspetiva</a:t>
            </a:r>
            <a:r>
              <a:rPr lang="en-GB" sz="3600" b="1" dirty="0"/>
              <a:t> do </a:t>
            </a:r>
            <a:r>
              <a:rPr lang="en-GB" sz="3600" b="1" dirty="0" err="1"/>
              <a:t>Clube</a:t>
            </a:r>
            <a:r>
              <a:rPr lang="en-GB" sz="3600" b="1" dirty="0"/>
              <a:t> </a:t>
            </a:r>
            <a:r>
              <a:rPr lang="en-GB" sz="3600" b="1" dirty="0" err="1"/>
              <a:t>Português</a:t>
            </a:r>
            <a:r>
              <a:rPr lang="en-GB" sz="3600" b="1" dirty="0"/>
              <a:t> de </a:t>
            </a:r>
            <a:r>
              <a:rPr lang="en-GB" sz="3600" b="1" dirty="0" err="1"/>
              <a:t>Pâncreas</a:t>
            </a:r>
            <a:r>
              <a:rPr lang="en-GB" sz="3600" b="1" dirty="0"/>
              <a:t> </a:t>
            </a:r>
            <a:r>
              <a:rPr lang="en-GB" sz="3600" b="1" dirty="0" err="1"/>
              <a:t>sobre</a:t>
            </a:r>
            <a:r>
              <a:rPr lang="en-GB" sz="3600" b="1" dirty="0"/>
              <a:t> a </a:t>
            </a:r>
            <a:r>
              <a:rPr lang="en-GB" sz="3600" b="1" dirty="0" err="1"/>
              <a:t>estratégia</a:t>
            </a:r>
            <a:r>
              <a:rPr lang="en-GB" sz="3600" b="1" dirty="0"/>
              <a:t> de </a:t>
            </a:r>
            <a:r>
              <a:rPr lang="en-GB" sz="3600" b="1" dirty="0" err="1"/>
              <a:t>vigilância</a:t>
            </a:r>
            <a:r>
              <a:rPr lang="en-GB" sz="3600" b="1" dirty="0"/>
              <a:t> dos </a:t>
            </a:r>
            <a:r>
              <a:rPr lang="en-GB" sz="3600" b="1" dirty="0" err="1"/>
              <a:t>tumores</a:t>
            </a:r>
            <a:r>
              <a:rPr lang="en-GB" sz="3600" b="1" dirty="0"/>
              <a:t> </a:t>
            </a:r>
            <a:r>
              <a:rPr lang="en-GB" sz="3600" b="1" dirty="0" err="1"/>
              <a:t>neuroendócrinos</a:t>
            </a:r>
            <a:r>
              <a:rPr lang="en-GB" sz="3600" b="1" dirty="0"/>
              <a:t> do </a:t>
            </a:r>
            <a:r>
              <a:rPr lang="en-GB" sz="3600" b="1" dirty="0" err="1"/>
              <a:t>pâncreas</a:t>
            </a:r>
            <a:r>
              <a:rPr lang="en-GB" sz="3600" b="1" dirty="0"/>
              <a:t>: </a:t>
            </a:r>
            <a:r>
              <a:rPr lang="en-GB" sz="3600" b="1" dirty="0" err="1"/>
              <a:t>quando</a:t>
            </a:r>
            <a:r>
              <a:rPr lang="en-GB" sz="3600" b="1" dirty="0"/>
              <a:t> e </a:t>
            </a:r>
            <a:r>
              <a:rPr lang="en-GB" sz="3600" b="1" dirty="0" err="1"/>
              <a:t>como</a:t>
            </a:r>
            <a:r>
              <a:rPr lang="en-GB" sz="3600" b="1" dirty="0"/>
              <a:t> </a:t>
            </a:r>
            <a:r>
              <a:rPr lang="en-GB" sz="3600" b="1" dirty="0" err="1"/>
              <a:t>vigiar</a:t>
            </a:r>
            <a:r>
              <a:rPr lang="en-GB" sz="3600" b="1" dirty="0"/>
              <a:t>?</a:t>
            </a:r>
            <a:endParaRPr lang="pt-PT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116525D-B9CA-6D73-90E4-53195FF8E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69962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en-GB" sz="1900" dirty="0"/>
              <a:t>Miguel </a:t>
            </a:r>
            <a:r>
              <a:rPr lang="en-GB" sz="1900" dirty="0" smtClean="0"/>
              <a:t>Bispo, </a:t>
            </a:r>
            <a:r>
              <a:rPr lang="en-GB" sz="1900" dirty="0"/>
              <a:t>Susana </a:t>
            </a:r>
            <a:r>
              <a:rPr lang="en-GB" sz="1900" dirty="0" smtClean="0"/>
              <a:t>Marques, </a:t>
            </a:r>
            <a:r>
              <a:rPr lang="en-GB" sz="1900" dirty="0"/>
              <a:t>Alexandra </a:t>
            </a:r>
            <a:r>
              <a:rPr lang="en-GB" sz="1900" dirty="0" err="1" smtClean="0"/>
              <a:t>Fernandes</a:t>
            </a:r>
            <a:r>
              <a:rPr lang="en-GB" sz="1900" dirty="0" smtClean="0"/>
              <a:t>, </a:t>
            </a:r>
            <a:r>
              <a:rPr lang="en-GB" sz="1900" dirty="0"/>
              <a:t>Eduardo Rodrigues-</a:t>
            </a:r>
            <a:r>
              <a:rPr lang="en-GB" sz="1900" dirty="0" smtClean="0"/>
              <a:t>Pinto, </a:t>
            </a:r>
            <a:r>
              <a:rPr lang="en-GB" sz="1900" dirty="0"/>
              <a:t>Filipe Vilas-</a:t>
            </a:r>
            <a:r>
              <a:rPr lang="en-GB" sz="1900" dirty="0" smtClean="0"/>
              <a:t>Boas, </a:t>
            </a:r>
            <a:r>
              <a:rPr lang="en-GB" sz="1900" dirty="0"/>
              <a:t>Ricardo Rio-</a:t>
            </a:r>
            <a:r>
              <a:rPr lang="en-GB" sz="1900" dirty="0" smtClean="0"/>
              <a:t>Tinto, </a:t>
            </a:r>
            <a:r>
              <a:rPr lang="en-GB" sz="1900" dirty="0"/>
              <a:t>Jacques </a:t>
            </a:r>
            <a:r>
              <a:rPr lang="en-GB" sz="1900" dirty="0" err="1" smtClean="0"/>
              <a:t>Devière</a:t>
            </a:r>
            <a:endParaRPr lang="pt-PT" sz="1900" dirty="0"/>
          </a:p>
          <a:p>
            <a:pPr>
              <a:lnSpc>
                <a:spcPct val="140000"/>
              </a:lnSpc>
            </a:pPr>
            <a:r>
              <a:rPr lang="en-GB" sz="1900" dirty="0" err="1" smtClean="0"/>
              <a:t>Em</a:t>
            </a:r>
            <a:r>
              <a:rPr lang="en-GB" sz="1900" dirty="0" smtClean="0"/>
              <a:t> </a:t>
            </a:r>
            <a:r>
              <a:rPr lang="en-GB" sz="1900" dirty="0" err="1" smtClean="0"/>
              <a:t>representação</a:t>
            </a:r>
            <a:r>
              <a:rPr lang="en-GB" sz="1900" dirty="0" smtClean="0"/>
              <a:t> do </a:t>
            </a:r>
            <a:r>
              <a:rPr lang="en-GB" sz="1900" dirty="0" err="1" smtClean="0"/>
              <a:t>Clube</a:t>
            </a:r>
            <a:r>
              <a:rPr lang="en-GB" sz="1900" dirty="0" smtClean="0"/>
              <a:t> </a:t>
            </a:r>
            <a:r>
              <a:rPr lang="en-GB" sz="1900" dirty="0" err="1" smtClean="0"/>
              <a:t>Português</a:t>
            </a:r>
            <a:r>
              <a:rPr lang="en-GB" sz="1900" dirty="0" smtClean="0"/>
              <a:t> de </a:t>
            </a:r>
            <a:r>
              <a:rPr lang="en-GB" sz="1900" dirty="0" err="1" smtClean="0"/>
              <a:t>Pâncreas</a:t>
            </a:r>
            <a:r>
              <a:rPr lang="en-GB" sz="1900" dirty="0" smtClean="0"/>
              <a:t>, </a:t>
            </a:r>
            <a:r>
              <a:rPr lang="en-GB" sz="1900" dirty="0" err="1" smtClean="0"/>
              <a:t>secção</a:t>
            </a:r>
            <a:r>
              <a:rPr lang="en-GB" sz="1900" dirty="0" smtClean="0"/>
              <a:t> </a:t>
            </a:r>
            <a:r>
              <a:rPr lang="en-GB" sz="1900" dirty="0" err="1" smtClean="0"/>
              <a:t>especializada</a:t>
            </a:r>
            <a:r>
              <a:rPr lang="en-GB" sz="1900" dirty="0" smtClean="0"/>
              <a:t> da </a:t>
            </a:r>
            <a:r>
              <a:rPr lang="en-GB" sz="1900" dirty="0" err="1" smtClean="0"/>
              <a:t>Sociedade</a:t>
            </a:r>
            <a:r>
              <a:rPr lang="en-GB" sz="1900" dirty="0" smtClean="0"/>
              <a:t> Portuguesa de </a:t>
            </a:r>
            <a:r>
              <a:rPr lang="en-GB" sz="1900" dirty="0" err="1" smtClean="0"/>
              <a:t>Gastrenterologia</a:t>
            </a:r>
            <a:endParaRPr lang="pt-PT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718A0AB6-CCBF-EC7E-9E87-AA96641CD331}"/>
              </a:ext>
            </a:extLst>
          </p:cNvPr>
          <p:cNvSpPr txBox="1"/>
          <p:nvPr/>
        </p:nvSpPr>
        <p:spPr>
          <a:xfrm>
            <a:off x="3047391" y="6142053"/>
            <a:ext cx="6097218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Publicação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online: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Janeiro de 2024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E Journal - Sociedade Portuguesa de Gastrenterologia">
            <a:extLst>
              <a:ext uri="{FF2B5EF4-FFF2-40B4-BE49-F238E27FC236}">
                <a16:creationId xmlns="" xmlns:a16="http://schemas.microsoft.com/office/drawing/2014/main" id="{36AF6D60-4166-F0FC-FBF2-45C7D0A4C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">
            <a:extLst>
              <a:ext uri="{FF2B5EF4-FFF2-40B4-BE49-F238E27FC236}">
                <a16:creationId xmlns="" xmlns:a16="http://schemas.microsoft.com/office/drawing/2014/main" id="{37A103BC-2458-0A27-3769-92721550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0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36A368B-F1C0-6DBE-9980-46F94C98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07964"/>
            <a:ext cx="7908925" cy="779863"/>
          </a:xfrm>
        </p:spPr>
        <p:txBody>
          <a:bodyPr>
            <a:normAutofit/>
          </a:bodyPr>
          <a:lstStyle/>
          <a:p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PT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já se sabia sobre este assunto?</a:t>
            </a:r>
            <a:endParaRPr 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="" xmlns:a16="http://schemas.microsoft.com/office/drawing/2014/main" id="{3172E5E9-6315-2C5E-169B-1AA4C355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244"/>
            <a:ext cx="10515600" cy="4516756"/>
          </a:xfrm>
        </p:spPr>
        <p:txBody>
          <a:bodyPr>
            <a:noAutofit/>
          </a:bodyPr>
          <a:lstStyle/>
          <a:p>
            <a:pPr algn="just">
              <a:lnSpc>
                <a:spcPts val="2820"/>
              </a:lnSpc>
            </a:pPr>
            <a:r>
              <a:rPr lang="pt-PT" sz="1600" dirty="0"/>
              <a:t>Os tumores </a:t>
            </a:r>
            <a:r>
              <a:rPr lang="pt-PT" sz="1600" dirty="0" err="1"/>
              <a:t>neuroendócrinos</a:t>
            </a:r>
            <a:r>
              <a:rPr lang="pt-PT" sz="1600" dirty="0"/>
              <a:t> do pâncreas (</a:t>
            </a:r>
            <a:r>
              <a:rPr lang="pt-PT" sz="1600" i="1" dirty="0"/>
              <a:t>pNETs</a:t>
            </a:r>
            <a:r>
              <a:rPr lang="pt-PT" sz="1600" dirty="0"/>
              <a:t>) correspondem a um grupo heterogéneo de tumores com comportamento biológico </a:t>
            </a:r>
            <a:r>
              <a:rPr lang="pt-PT" sz="1600" dirty="0" smtClean="0"/>
              <a:t>variável</a:t>
            </a:r>
            <a:r>
              <a:rPr lang="pt-PT" sz="1600" dirty="0"/>
              <a:t> </a:t>
            </a:r>
            <a:r>
              <a:rPr lang="pt-PT" sz="1600" dirty="0" smtClean="0"/>
              <a:t>e com incidência crescente, muito subestimada nos estudos epidemiológicos de base populacional.</a:t>
            </a:r>
          </a:p>
          <a:p>
            <a:pPr lvl="0" algn="just">
              <a:lnSpc>
                <a:spcPts val="2820"/>
              </a:lnSpc>
            </a:pPr>
            <a:r>
              <a:rPr lang="en-GB" sz="1600" dirty="0" smtClean="0"/>
              <a:t>As </a:t>
            </a:r>
            <a:r>
              <a:rPr lang="en-GB" sz="1600" dirty="0" err="1" smtClean="0"/>
              <a:t>normas</a:t>
            </a:r>
            <a:r>
              <a:rPr lang="en-GB" sz="1600" dirty="0" smtClean="0"/>
              <a:t> de </a:t>
            </a:r>
            <a:r>
              <a:rPr lang="en-GB" sz="1600" dirty="0" err="1" smtClean="0"/>
              <a:t>consenso</a:t>
            </a:r>
            <a:r>
              <a:rPr lang="en-GB" sz="1600" dirty="0" smtClean="0"/>
              <a:t> </a:t>
            </a:r>
            <a:r>
              <a:rPr lang="en-GB" sz="1600" dirty="0" err="1" smtClean="0"/>
              <a:t>internacionais</a:t>
            </a:r>
            <a:r>
              <a:rPr lang="en-GB" sz="1600" dirty="0"/>
              <a:t> </a:t>
            </a:r>
            <a:r>
              <a:rPr lang="en-GB" sz="1600" dirty="0" err="1" smtClean="0"/>
              <a:t>recomendam</a:t>
            </a:r>
            <a:r>
              <a:rPr lang="en-GB" sz="1600" dirty="0" smtClean="0"/>
              <a:t> </a:t>
            </a:r>
            <a:r>
              <a:rPr lang="en-GB" sz="1600" dirty="0" err="1" smtClean="0"/>
              <a:t>que</a:t>
            </a:r>
            <a:r>
              <a:rPr lang="en-GB" sz="1600" dirty="0" smtClean="0"/>
              <a:t> </a:t>
            </a:r>
            <a:r>
              <a:rPr lang="en-GB" sz="1600" dirty="0" err="1" smtClean="0"/>
              <a:t>os</a:t>
            </a:r>
            <a:r>
              <a:rPr lang="en-GB" sz="1600" dirty="0" smtClean="0"/>
              <a:t> </a:t>
            </a:r>
            <a:r>
              <a:rPr lang="en-GB" sz="1600" i="1" dirty="0" smtClean="0"/>
              <a:t>pNETs</a:t>
            </a:r>
            <a:r>
              <a:rPr lang="en-GB" sz="1600" dirty="0" smtClean="0"/>
              <a:t> </a:t>
            </a:r>
            <a:r>
              <a:rPr lang="en-GB" sz="1600" dirty="0" err="1" smtClean="0"/>
              <a:t>assintomáticos</a:t>
            </a:r>
            <a:r>
              <a:rPr lang="en-GB" sz="1600" dirty="0" smtClean="0"/>
              <a:t> &lt;1cm </a:t>
            </a:r>
            <a:r>
              <a:rPr lang="en-GB" sz="1600" dirty="0" err="1" smtClean="0"/>
              <a:t>deverão</a:t>
            </a:r>
            <a:r>
              <a:rPr lang="en-GB" sz="1600" dirty="0" smtClean="0"/>
              <a:t> </a:t>
            </a:r>
            <a:r>
              <a:rPr lang="en-GB" sz="1600" dirty="0" err="1" smtClean="0"/>
              <a:t>ser</a:t>
            </a:r>
            <a:r>
              <a:rPr lang="en-GB" sz="1600" dirty="0" smtClean="0"/>
              <a:t> </a:t>
            </a:r>
            <a:r>
              <a:rPr lang="en-GB" sz="1600" dirty="0" err="1" smtClean="0"/>
              <a:t>vigiados</a:t>
            </a:r>
            <a:r>
              <a:rPr lang="en-GB" sz="1600" dirty="0" smtClean="0"/>
              <a:t> e </a:t>
            </a:r>
            <a:r>
              <a:rPr lang="en-GB" sz="1600" dirty="0" err="1" smtClean="0"/>
              <a:t>que</a:t>
            </a:r>
            <a:r>
              <a:rPr lang="en-GB" sz="1600" dirty="0" smtClean="0"/>
              <a:t> </a:t>
            </a:r>
            <a:r>
              <a:rPr lang="en-GB" sz="1600" dirty="0" err="1" smtClean="0"/>
              <a:t>os</a:t>
            </a:r>
            <a:r>
              <a:rPr lang="en-GB" sz="1600" dirty="0" smtClean="0"/>
              <a:t> </a:t>
            </a:r>
            <a:r>
              <a:rPr lang="en-GB" sz="1600" i="1" dirty="0" smtClean="0"/>
              <a:t>pNETs</a:t>
            </a:r>
            <a:r>
              <a:rPr lang="en-GB" sz="1600" dirty="0" smtClean="0"/>
              <a:t> &gt;2cm </a:t>
            </a:r>
            <a:r>
              <a:rPr lang="en-GB" sz="1600" dirty="0" err="1" smtClean="0"/>
              <a:t>deverão</a:t>
            </a:r>
            <a:r>
              <a:rPr lang="en-GB" sz="1600" dirty="0" smtClean="0"/>
              <a:t> </a:t>
            </a:r>
            <a:r>
              <a:rPr lang="en-GB" sz="1600" dirty="0" err="1" smtClean="0"/>
              <a:t>ser</a:t>
            </a:r>
            <a:r>
              <a:rPr lang="en-GB" sz="1600" dirty="0" smtClean="0"/>
              <a:t> </a:t>
            </a:r>
            <a:r>
              <a:rPr lang="en-GB" sz="1600" dirty="0" err="1" smtClean="0"/>
              <a:t>operados</a:t>
            </a:r>
            <a:r>
              <a:rPr lang="en-GB" sz="1600" dirty="0" smtClean="0"/>
              <a:t>. </a:t>
            </a:r>
            <a:endParaRPr lang="pt-PT" sz="1600" dirty="0" smtClean="0"/>
          </a:p>
          <a:p>
            <a:pPr algn="just">
              <a:lnSpc>
                <a:spcPts val="2820"/>
              </a:lnSpc>
            </a:pPr>
            <a:r>
              <a:rPr lang="pt-PT" sz="1600" dirty="0" smtClean="0"/>
              <a:t>No entanto, a abordagem clínica dos </a:t>
            </a:r>
            <a:r>
              <a:rPr lang="pt-PT" sz="1600" i="1" dirty="0" smtClean="0"/>
              <a:t>pNETs </a:t>
            </a:r>
            <a:r>
              <a:rPr lang="pt-PT" sz="1600" dirty="0" smtClean="0"/>
              <a:t>com 1-2cm é controversa, devido à escassez </a:t>
            </a:r>
            <a:r>
              <a:rPr lang="pt-PT" sz="1600" dirty="0"/>
              <a:t>de dados </a:t>
            </a:r>
            <a:r>
              <a:rPr lang="pt-PT" sz="1600" dirty="0" smtClean="0"/>
              <a:t>sobre a </a:t>
            </a:r>
            <a:r>
              <a:rPr lang="pt-PT" sz="1600" dirty="0"/>
              <a:t>sua história natural. </a:t>
            </a:r>
            <a:r>
              <a:rPr lang="pt-PT" sz="1600" dirty="0" smtClean="0"/>
              <a:t>É hoje </a:t>
            </a:r>
            <a:r>
              <a:rPr lang="pt-PT" sz="1600" dirty="0"/>
              <a:t>evidente que um subgrupo destes pequenos tumores poderá apresentar comportamento </a:t>
            </a:r>
            <a:r>
              <a:rPr lang="pt-PT" sz="1600" dirty="0" smtClean="0"/>
              <a:t>maligno. </a:t>
            </a:r>
          </a:p>
          <a:p>
            <a:pPr algn="just">
              <a:lnSpc>
                <a:spcPts val="2820"/>
              </a:lnSpc>
            </a:pPr>
            <a:r>
              <a:rPr lang="pt-PT" sz="1600" dirty="0" smtClean="0"/>
              <a:t>Dado </a:t>
            </a:r>
            <a:r>
              <a:rPr lang="pt-PT" sz="1600" dirty="0"/>
              <a:t>o risco não desprezível de agressividade biológica mesmo nos </a:t>
            </a:r>
            <a:r>
              <a:rPr lang="pt-PT" sz="1600" i="1" dirty="0"/>
              <a:t>pNETs</a:t>
            </a:r>
            <a:r>
              <a:rPr lang="pt-PT" sz="1600" dirty="0"/>
              <a:t> incidentais de reduzidas dimensões, torna-se essencial identificar fatores pré-operatórios, para além da dimensão do tumor, que permitam estratificar o seu risco de malignidade e guiar a abordagem </a:t>
            </a:r>
            <a:r>
              <a:rPr lang="pt-PT" sz="1600" dirty="0" smtClean="0"/>
              <a:t>clínica.</a:t>
            </a:r>
            <a:endParaRPr lang="pt-PT" sz="1600" dirty="0"/>
          </a:p>
        </p:txBody>
      </p:sp>
      <p:pic>
        <p:nvPicPr>
          <p:cNvPr id="6" name="Picture 2" descr="GE Journal - Sociedade Portuguesa de Gastrenterologia">
            <a:extLst>
              <a:ext uri="{FF2B5EF4-FFF2-40B4-BE49-F238E27FC236}">
                <a16:creationId xmlns="" xmlns:a16="http://schemas.microsoft.com/office/drawing/2014/main" id="{01B36F14-8C94-5DCA-69F1-092AB104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ome">
            <a:extLst>
              <a:ext uri="{FF2B5EF4-FFF2-40B4-BE49-F238E27FC236}">
                <a16:creationId xmlns="" xmlns:a16="http://schemas.microsoft.com/office/drawing/2014/main" id="{2591FB11-8EC5-A591-DB62-FABD92F8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39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FE89ADC6-72CB-D48F-0AD3-98897661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2089"/>
            <a:ext cx="6308750" cy="779863"/>
          </a:xfrm>
        </p:spPr>
        <p:txBody>
          <a:bodyPr>
            <a:normAutofit/>
          </a:bodyPr>
          <a:lstStyle/>
          <a:p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Mensagens chave </a:t>
            </a:r>
            <a:endParaRPr 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arcador de Posição de Conteúdo 2">
            <a:extLst>
              <a:ext uri="{FF2B5EF4-FFF2-40B4-BE49-F238E27FC236}">
                <a16:creationId xmlns="" xmlns:a16="http://schemas.microsoft.com/office/drawing/2014/main" id="{3172E5E9-6315-2C5E-169B-1AA4C355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544"/>
            <a:ext cx="10515600" cy="4224656"/>
          </a:xfrm>
        </p:spPr>
        <p:txBody>
          <a:bodyPr>
            <a:noAutofit/>
          </a:bodyPr>
          <a:lstStyle/>
          <a:p>
            <a:pPr algn="just">
              <a:lnSpc>
                <a:spcPts val="2820"/>
              </a:lnSpc>
            </a:pPr>
            <a:r>
              <a:rPr lang="pt-PT" sz="1600" dirty="0"/>
              <a:t>No presente artigo o Clube Português de Pâncreas apresenta uma perspectiva atual sobre a estratificação do </a:t>
            </a:r>
            <a:r>
              <a:rPr lang="pt-PT" sz="1600" dirty="0" smtClean="0"/>
              <a:t>risco </a:t>
            </a:r>
            <a:r>
              <a:rPr lang="pt-PT" sz="1600" dirty="0"/>
              <a:t>e a estratégia a adoptar na vigilância dos </a:t>
            </a:r>
            <a:r>
              <a:rPr lang="pt-PT" sz="1600" i="1" dirty="0" smtClean="0"/>
              <a:t>pNETs</a:t>
            </a:r>
            <a:r>
              <a:rPr lang="pt-PT" sz="1600" dirty="0" smtClean="0"/>
              <a:t>.</a:t>
            </a:r>
            <a:endParaRPr lang="pt-PT" sz="1600" dirty="0"/>
          </a:p>
          <a:p>
            <a:pPr algn="just">
              <a:lnSpc>
                <a:spcPts val="2820"/>
              </a:lnSpc>
            </a:pPr>
            <a:r>
              <a:rPr lang="pt-PT" sz="1600" dirty="0" smtClean="0"/>
              <a:t>São revistos os fatores de risco de malignidade e a globalidade das variáveis a considerar na decisão clínica entre vigilância </a:t>
            </a:r>
            <a:r>
              <a:rPr lang="pt-PT" sz="1600" i="1" dirty="0" smtClean="0"/>
              <a:t>versus</a:t>
            </a:r>
            <a:r>
              <a:rPr lang="pt-PT" sz="1600" dirty="0" smtClean="0"/>
              <a:t> cirurgia. </a:t>
            </a:r>
            <a:endParaRPr lang="pt-PT" sz="1600" dirty="0" smtClean="0"/>
          </a:p>
          <a:p>
            <a:pPr lvl="0" algn="just">
              <a:lnSpc>
                <a:spcPts val="2820"/>
              </a:lnSpc>
            </a:pPr>
            <a:r>
              <a:rPr lang="en-GB" sz="1600" dirty="0" smtClean="0"/>
              <a:t>Um </a:t>
            </a:r>
            <a:r>
              <a:rPr lang="en-GB" sz="1600" dirty="0" smtClean="0"/>
              <a:t>dado novo </a:t>
            </a:r>
            <a:r>
              <a:rPr lang="en-GB" sz="1600" dirty="0" err="1" smtClean="0"/>
              <a:t>sobre</a:t>
            </a:r>
            <a:r>
              <a:rPr lang="en-GB" sz="1600" dirty="0" smtClean="0"/>
              <a:t> </a:t>
            </a:r>
            <a:r>
              <a:rPr lang="en-GB" sz="1600" dirty="0"/>
              <a:t>o </a:t>
            </a:r>
            <a:r>
              <a:rPr lang="en-GB" sz="1600" dirty="0" err="1"/>
              <a:t>aumento</a:t>
            </a:r>
            <a:r>
              <a:rPr lang="en-GB" sz="1600" dirty="0"/>
              <a:t> do </a:t>
            </a:r>
            <a:r>
              <a:rPr lang="en-GB" sz="1600" dirty="0" err="1"/>
              <a:t>risco</a:t>
            </a:r>
            <a:r>
              <a:rPr lang="en-GB" sz="1600" dirty="0"/>
              <a:t> de </a:t>
            </a:r>
            <a:r>
              <a:rPr lang="en-GB" sz="1600" dirty="0" err="1"/>
              <a:t>malignidade</a:t>
            </a:r>
            <a:r>
              <a:rPr lang="en-GB" sz="1600" dirty="0"/>
              <a:t> </a:t>
            </a:r>
            <a:r>
              <a:rPr lang="en-GB" sz="1600" dirty="0" err="1"/>
              <a:t>associado</a:t>
            </a:r>
            <a:r>
              <a:rPr lang="en-GB" sz="1600" dirty="0"/>
              <a:t> </a:t>
            </a:r>
            <a:r>
              <a:rPr lang="en-GB" sz="1600" dirty="0" err="1"/>
              <a:t>ao</a:t>
            </a:r>
            <a:r>
              <a:rPr lang="en-GB" sz="1600" dirty="0"/>
              <a:t> </a:t>
            </a:r>
            <a:r>
              <a:rPr lang="en-GB" sz="1600" dirty="0" err="1"/>
              <a:t>tamanho</a:t>
            </a:r>
            <a:r>
              <a:rPr lang="en-GB" sz="1600" dirty="0"/>
              <a:t> do tumor, </a:t>
            </a:r>
            <a:r>
              <a:rPr lang="en-GB" sz="1600" dirty="0" err="1"/>
              <a:t>é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o </a:t>
            </a:r>
            <a:r>
              <a:rPr lang="en-GB" sz="1600" dirty="0" err="1"/>
              <a:t>fator</a:t>
            </a:r>
            <a:r>
              <a:rPr lang="en-GB" sz="1600" dirty="0"/>
              <a:t> “</a:t>
            </a:r>
            <a:r>
              <a:rPr lang="en-GB" sz="1600" dirty="0" err="1"/>
              <a:t>tamanho</a:t>
            </a:r>
            <a:r>
              <a:rPr lang="en-GB" sz="1600" dirty="0"/>
              <a:t>” </a:t>
            </a:r>
            <a:r>
              <a:rPr lang="en-GB" sz="1600" dirty="0" err="1"/>
              <a:t>deverá</a:t>
            </a:r>
            <a:r>
              <a:rPr lang="en-GB" sz="1600" dirty="0"/>
              <a:t> </a:t>
            </a:r>
            <a:r>
              <a:rPr lang="en-GB" sz="1600" dirty="0" err="1"/>
              <a:t>ser</a:t>
            </a:r>
            <a:r>
              <a:rPr lang="en-GB" sz="1600" dirty="0"/>
              <a:t> </a:t>
            </a:r>
            <a:r>
              <a:rPr lang="en-GB" sz="1600" dirty="0" err="1"/>
              <a:t>analisado</a:t>
            </a:r>
            <a:r>
              <a:rPr lang="en-GB" sz="1600" dirty="0"/>
              <a:t> </a:t>
            </a:r>
            <a:r>
              <a:rPr lang="en-GB" sz="1600" dirty="0" err="1"/>
              <a:t>como</a:t>
            </a:r>
            <a:r>
              <a:rPr lang="en-GB" sz="1600" dirty="0"/>
              <a:t> </a:t>
            </a:r>
            <a:r>
              <a:rPr lang="en-GB" sz="1600" dirty="0" err="1"/>
              <a:t>uma</a:t>
            </a:r>
            <a:r>
              <a:rPr lang="en-GB" sz="1600" dirty="0"/>
              <a:t> </a:t>
            </a:r>
            <a:r>
              <a:rPr lang="en-GB" sz="1600" dirty="0" err="1"/>
              <a:t>variável</a:t>
            </a:r>
            <a:r>
              <a:rPr lang="en-GB" sz="1600" dirty="0"/>
              <a:t> continua, </a:t>
            </a:r>
            <a:r>
              <a:rPr lang="en-GB" sz="1600" dirty="0" err="1"/>
              <a:t>em</a:t>
            </a:r>
            <a:r>
              <a:rPr lang="en-GB" sz="1600" dirty="0"/>
              <a:t> </a:t>
            </a:r>
            <a:r>
              <a:rPr lang="en-GB" sz="1600" dirty="0" err="1"/>
              <a:t>vez</a:t>
            </a:r>
            <a:r>
              <a:rPr lang="en-GB" sz="1600" dirty="0"/>
              <a:t> do </a:t>
            </a:r>
            <a:r>
              <a:rPr lang="en-GB" sz="1600" i="1" dirty="0"/>
              <a:t>cut-off </a:t>
            </a:r>
            <a:r>
              <a:rPr lang="en-GB" sz="1600" dirty="0" err="1"/>
              <a:t>clássico</a:t>
            </a:r>
            <a:r>
              <a:rPr lang="en-GB" sz="1600" dirty="0"/>
              <a:t> de “2cm” </a:t>
            </a:r>
            <a:r>
              <a:rPr lang="en-GB" sz="1600" dirty="0" err="1" smtClean="0"/>
              <a:t>apontado</a:t>
            </a:r>
            <a:r>
              <a:rPr lang="en-GB" sz="1600" dirty="0" smtClean="0"/>
              <a:t> </a:t>
            </a:r>
            <a:r>
              <a:rPr lang="en-GB" sz="1600" dirty="0" err="1"/>
              <a:t>nas</a:t>
            </a:r>
            <a:r>
              <a:rPr lang="en-GB" sz="1600" dirty="0"/>
              <a:t> </a:t>
            </a:r>
            <a:r>
              <a:rPr lang="en-GB" sz="1600" i="1" dirty="0"/>
              <a:t>guidelines</a:t>
            </a:r>
            <a:r>
              <a:rPr lang="en-GB" sz="1600" dirty="0"/>
              <a:t> (</a:t>
            </a:r>
            <a:r>
              <a:rPr lang="en-GB" sz="1600" dirty="0" err="1"/>
              <a:t>uma</a:t>
            </a:r>
            <a:r>
              <a:rPr lang="en-GB" sz="1600" dirty="0"/>
              <a:t> </a:t>
            </a:r>
            <a:r>
              <a:rPr lang="en-GB" sz="1600" dirty="0" err="1"/>
              <a:t>vez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o </a:t>
            </a:r>
            <a:r>
              <a:rPr lang="en-GB" sz="1600" i="1" dirty="0"/>
              <a:t>odds ratio </a:t>
            </a:r>
            <a:r>
              <a:rPr lang="en-GB" sz="1600" dirty="0" err="1"/>
              <a:t>aumenta</a:t>
            </a:r>
            <a:r>
              <a:rPr lang="en-GB" sz="1600" dirty="0"/>
              <a:t> por mm de </a:t>
            </a:r>
            <a:r>
              <a:rPr lang="en-GB" sz="1600" dirty="0" err="1"/>
              <a:t>aumento</a:t>
            </a:r>
            <a:r>
              <a:rPr lang="en-GB" sz="1600" dirty="0"/>
              <a:t> de </a:t>
            </a:r>
            <a:r>
              <a:rPr lang="en-GB" sz="1600" dirty="0" err="1"/>
              <a:t>tamanho</a:t>
            </a:r>
            <a:r>
              <a:rPr lang="en-GB" sz="1600" dirty="0"/>
              <a:t> do tumor</a:t>
            </a:r>
            <a:r>
              <a:rPr lang="en-GB" sz="1600" dirty="0" smtClean="0"/>
              <a:t>).</a:t>
            </a:r>
            <a:endParaRPr lang="pt-PT" sz="1600" dirty="0"/>
          </a:p>
          <a:p>
            <a:pPr algn="just">
              <a:lnSpc>
                <a:spcPts val="2820"/>
              </a:lnSpc>
            </a:pPr>
            <a:r>
              <a:rPr lang="pt-PT" sz="1600" dirty="0" smtClean="0"/>
              <a:t>Salienta-se </a:t>
            </a:r>
            <a:r>
              <a:rPr lang="pt-PT" sz="1600" dirty="0" smtClean="0"/>
              <a:t>tamb</a:t>
            </a:r>
            <a:r>
              <a:rPr lang="pt-PT" sz="1600" dirty="0" smtClean="0"/>
              <a:t>ém</a:t>
            </a:r>
            <a:r>
              <a:rPr lang="pt-PT" sz="1600" dirty="0" smtClean="0"/>
              <a:t> </a:t>
            </a:r>
            <a:r>
              <a:rPr lang="pt-PT" sz="1600" dirty="0" smtClean="0"/>
              <a:t>o papel da biopsia guiada por ecoendoscopia, em particular nos pNETs com 1-2cm, uma vez que permite determinar índice proliferativo (o grau do tumor) e o status </a:t>
            </a:r>
            <a:r>
              <a:rPr lang="en-GB" sz="1600" dirty="0" smtClean="0"/>
              <a:t>ATRX/DAXX. </a:t>
            </a:r>
            <a:r>
              <a:rPr lang="en-GB" sz="1600" dirty="0" err="1" smtClean="0"/>
              <a:t>Tanto</a:t>
            </a:r>
            <a:r>
              <a:rPr lang="en-GB" sz="1600" dirty="0" smtClean="0"/>
              <a:t> o Ki67 &gt;5% </a:t>
            </a:r>
            <a:r>
              <a:rPr lang="en-GB" sz="1600" dirty="0" err="1" smtClean="0"/>
              <a:t>como</a:t>
            </a:r>
            <a:r>
              <a:rPr lang="en-GB" sz="1600" dirty="0" smtClean="0"/>
              <a:t> a </a:t>
            </a:r>
            <a:r>
              <a:rPr lang="en-GB" sz="1600" dirty="0" err="1" smtClean="0"/>
              <a:t>perda</a:t>
            </a:r>
            <a:r>
              <a:rPr lang="en-GB" sz="1600" dirty="0" smtClean="0"/>
              <a:t> dos </a:t>
            </a:r>
            <a:r>
              <a:rPr lang="en-GB" sz="1600" dirty="0" smtClean="0"/>
              <a:t>genes </a:t>
            </a:r>
            <a:r>
              <a:rPr lang="en-GB" sz="1600" dirty="0" smtClean="0"/>
              <a:t>ATRX </a:t>
            </a:r>
            <a:r>
              <a:rPr lang="en-GB" sz="1600" dirty="0" err="1" smtClean="0"/>
              <a:t>ou</a:t>
            </a:r>
            <a:r>
              <a:rPr lang="en-GB" sz="1600" dirty="0" smtClean="0"/>
              <a:t> DAXX </a:t>
            </a:r>
            <a:r>
              <a:rPr lang="en-GB" sz="1600" dirty="0" err="1" smtClean="0"/>
              <a:t>aumentam</a:t>
            </a:r>
            <a:r>
              <a:rPr lang="en-GB" sz="1600" dirty="0" smtClean="0"/>
              <a:t> o </a:t>
            </a:r>
            <a:r>
              <a:rPr lang="en-GB" sz="1600" dirty="0" err="1" smtClean="0"/>
              <a:t>risco</a:t>
            </a:r>
            <a:r>
              <a:rPr lang="en-GB" sz="1600" dirty="0" smtClean="0"/>
              <a:t> de metastização, </a:t>
            </a:r>
            <a:r>
              <a:rPr lang="en-GB" sz="1600" dirty="0" err="1" smtClean="0"/>
              <a:t>favorecendo</a:t>
            </a:r>
            <a:r>
              <a:rPr lang="en-GB" sz="1600" dirty="0" smtClean="0"/>
              <a:t> a </a:t>
            </a:r>
            <a:r>
              <a:rPr lang="en-GB" sz="1600" dirty="0" err="1" smtClean="0"/>
              <a:t>indicação</a:t>
            </a:r>
            <a:r>
              <a:rPr lang="en-GB" sz="1600" dirty="0" smtClean="0"/>
              <a:t> </a:t>
            </a:r>
            <a:r>
              <a:rPr lang="en-GB" sz="1600" dirty="0" err="1" smtClean="0"/>
              <a:t>cirúrgica</a:t>
            </a:r>
            <a:r>
              <a:rPr lang="en-GB" sz="1600" dirty="0" smtClean="0"/>
              <a:t>.</a:t>
            </a:r>
            <a:r>
              <a:rPr lang="pt-PT" sz="1600" dirty="0" smtClean="0"/>
              <a:t> </a:t>
            </a:r>
            <a:endParaRPr lang="pt-PT" sz="1600" dirty="0"/>
          </a:p>
        </p:txBody>
      </p:sp>
      <p:pic>
        <p:nvPicPr>
          <p:cNvPr id="15" name="Picture 2" descr="GE Journal - Sociedade Portuguesa de Gastrenterologia">
            <a:extLst>
              <a:ext uri="{FF2B5EF4-FFF2-40B4-BE49-F238E27FC236}">
                <a16:creationId xmlns="" xmlns:a16="http://schemas.microsoft.com/office/drawing/2014/main" id="{01B36F14-8C94-5DCA-69F1-092AB104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ome">
            <a:extLst>
              <a:ext uri="{FF2B5EF4-FFF2-40B4-BE49-F238E27FC236}">
                <a16:creationId xmlns="" xmlns:a16="http://schemas.microsoft.com/office/drawing/2014/main" id="{2591FB11-8EC5-A591-DB62-FABD92F8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87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404</Words>
  <Application>Microsoft Macintosh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do Office</vt:lpstr>
      <vt:lpstr>Perspetiva do Clube Português de Pâncreas sobre a estratégia de vigilância dos tumores neuroendócrinos do pâncreas: quando e como vigiar?</vt:lpstr>
      <vt:lpstr>O que já se sabia sobre este assunto?</vt:lpstr>
      <vt:lpstr>Mensagens chave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Perspetiva do Clube Português de Pâncreas sobre a estratégia de vigilância dos tumores neuroendócrinos do pâncreas: quando e como vigiar?</dc:title>
  <dc:creator>Joana Revés</dc:creator>
  <cp:lastModifiedBy>Miguel Bispo</cp:lastModifiedBy>
  <cp:revision>19</cp:revision>
  <dcterms:created xsi:type="dcterms:W3CDTF">2024-07-23T16:17:58Z</dcterms:created>
  <dcterms:modified xsi:type="dcterms:W3CDTF">2024-08-03T23:36:30Z</dcterms:modified>
</cp:coreProperties>
</file>