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7FF"/>
    <a:srgbClr val="D9F1FF"/>
    <a:srgbClr val="F2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BD77A4-9F16-4077-BFCB-E38FB307A385}" v="1" dt="2024-07-23T17:59:26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91396"/>
  </p:normalViewPr>
  <p:slideViewPr>
    <p:cSldViewPr snapToGrid="0">
      <p:cViewPr varScale="1">
        <p:scale>
          <a:sx n="58" d="100"/>
          <a:sy n="58" d="100"/>
        </p:scale>
        <p:origin x="9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29B5A9-8EF2-9DDD-E112-DD9B2CCD7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196DEA-AB82-6CA9-04A3-4DAEA20A0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E965E8A-63EB-A2B2-03E8-BB34B5831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6D2C00F-C14B-7069-3B28-6B109F0F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A6802CD-814D-44DF-9D82-50D75D23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515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87F0E-411A-1ED4-0CB0-E6C1CD24B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866F271-E647-6E28-26C4-62A3C5EB0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69D66E4-5AC3-2D1F-1400-5DC978B52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AA92FD7-A72D-B989-8A77-1B42A557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8725761-E485-D595-5A28-B5DEDAF06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718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A0FE9F2-B12E-D23E-6ECA-1B46682E3E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1FFE307-D48F-2684-BBA7-B08E84E16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53AFE4B-3C11-23C9-BA71-CD67C4681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96378E0-6C0B-38FB-9D69-8FBF2B4D1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FE7A94C-B71E-1E06-E518-0A0AA07F5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821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943E3-B61E-4F2A-4999-110EB9BA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8BBCE7E-5D36-5679-1970-84E348CA6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4845C68-5ECE-B470-DBC1-FF890AC6C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F27DDB-73F4-F224-9D34-B20241D5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34EE616-6078-0CB0-6BE9-1E99A6060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027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58D4B-C39B-C5DD-6C83-187323E3F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B029BA7-AA77-A58A-5765-5EABAA9DD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C83E40E-C609-9501-6924-A5AB3F52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6AE4A0-CDE4-760F-4667-473A1FDB3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7D11C47-1E49-486D-AFB9-0F066FBA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668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8B203A-81A7-CE95-5FA4-15B3B680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D53DD49-168A-FAA1-E0CF-CDDD1ED948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FD0CC75-9EEB-9D44-CF46-AB90D1B66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B953C1A-4447-BFDE-2390-46174C66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D142E95-DE05-104B-C6E6-DBF80F00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EAD3DB8-FD67-B3FE-B1B8-87FAC9E8D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01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664D97-018C-B6CB-3F97-77FFBB4A6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6750848-51A7-30AB-530A-7D6022D4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E1F57F0-68E3-4233-58BD-3919B5BF6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318A622-B3B2-B6BD-3260-5A920AF95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7DFC840-FCB0-0849-AC05-923482EAC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F732B8B8-C885-E180-2DAE-0CD92651F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BBF73D9F-828E-E40C-E1CF-750E1DCB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C0A3748-A8DB-D727-3B3B-FDBDA6DC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322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33BE0-D834-3C24-1271-D65C9CF0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17266A3-5323-7062-0A33-10DBF069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86BBFB4-556E-4E1B-4A8A-706443EF5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D6B3EE9-37CD-F464-0AA6-2CB8D984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4440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3D47E26A-A59F-410B-C4D5-833E831D7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2F81BBCE-E889-A515-A8ED-25CFC1FD0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8003D29-A80A-7E80-4407-66C9660E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423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7E1BD8-751E-EE58-1C04-90FEDB3D2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B50F4F2-62B8-2FBA-0864-ED7F4A071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BF3E828-5399-D969-D2A2-30B5867CC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EF3D165-7C33-22B2-59F5-3EF9BAE65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8D921EF-B2AA-71F5-7558-53EA8BE5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66C00B5-7703-C6F6-4B59-EADC53DB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3206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AD7139-8BD3-9F92-DBE3-172B5C37A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49C3006F-0C91-929E-A859-6B6BDD486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01508E0-80CF-47D9-ABFA-BE9FD1395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9AACE83-14C5-C3C1-FB37-F5F898E2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749A91E-FAFE-EBA9-1127-AD3929FCB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F0552E5-9FA2-B9C7-C603-159EFFE6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948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B4B50566-9D6D-8758-9FA5-46AE2EE96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3FB32D1-8111-629B-F4D1-26E79365A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E047D88-B48C-A017-C4FC-728921CD4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B7DF14-C126-4665-8486-88D0A8FAD611}" type="datetimeFigureOut">
              <a:rPr lang="pt-PT" smtClean="0"/>
              <a:t>12/11/2024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9891337-D1AC-94BB-F315-08773A158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C7FC512-5479-5099-FFA4-5C30C86F1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53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0DF02-F824-4E4A-2AF3-1DE74FB98F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pt-PT" sz="44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Invasive</a:t>
            </a:r>
            <a: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versus </a:t>
            </a:r>
            <a:r>
              <a:rPr lang="pt-PT" sz="44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Invasive</a:t>
            </a:r>
            <a: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4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4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Portal </a:t>
            </a:r>
            <a:r>
              <a:rPr lang="pt-PT" sz="44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r>
              <a:rPr lang="pt-PT" sz="4400" b="1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4400" b="1" i="0" u="none" strike="noStrike" dirty="0" err="1">
                <a:latin typeface="Arial" panose="020B0604020202020204" pitchFamily="34" charset="0"/>
                <a:cs typeface="Arial" panose="020B0604020202020204" pitchFamily="34" charset="0"/>
              </a:rPr>
              <a:t>Chronic</a:t>
            </a:r>
            <a:r>
              <a:rPr lang="pt-PT" sz="4400" b="1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400" b="1" i="0" u="none" strike="noStrike" dirty="0" err="1">
                <a:latin typeface="Arial" panose="020B0604020202020204" pitchFamily="34" charset="0"/>
                <a:cs typeface="Arial" panose="020B0604020202020204" pitchFamily="34" charset="0"/>
              </a:rPr>
              <a:t>Liver</a:t>
            </a:r>
            <a:r>
              <a:rPr lang="pt-PT" sz="4400" b="1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400" b="1" i="0" u="none" strike="noStrike" dirty="0" err="1"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endParaRPr lang="pt-PT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16525D-B9CA-6D73-90E4-53195FF8E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8380"/>
            <a:ext cx="9144000" cy="1655762"/>
          </a:xfrm>
        </p:spPr>
        <p:txBody>
          <a:bodyPr>
            <a:noAutofit/>
          </a:bodyPr>
          <a:lstStyle/>
          <a:p>
            <a:r>
              <a:rPr lang="pt-PT" sz="1600" u="sng" dirty="0">
                <a:latin typeface="Arial" panose="020B0604020202020204" pitchFamily="34" charset="0"/>
                <a:cs typeface="Arial" panose="020B0604020202020204" pitchFamily="34" charset="0"/>
              </a:rPr>
              <a:t>Rui </a:t>
            </a:r>
            <a:r>
              <a:rPr lang="pt-PT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Gaspar</a:t>
            </a:r>
            <a:r>
              <a:rPr lang="pt-PT" sz="1600" b="0" i="0" u="sng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pt-P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Guilherme </a:t>
            </a:r>
            <a:r>
              <a:rPr lang="pt-PT" sz="16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Macedo</a:t>
            </a:r>
            <a:r>
              <a:rPr lang="pt-PT" sz="1600" b="0" i="0" u="none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600" b="0" i="0" u="none" baseline="30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Gastroenterology and Hepatology Department, ULS São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João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Porto, Portugal; </a:t>
            </a:r>
          </a:p>
          <a:p>
            <a:r>
              <a:rPr lang="pt-PT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Faculty of Medicine, University of 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Porto, Porto, Portugal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18A0AB6-CCBF-EC7E-9E87-AA96641CD331}"/>
              </a:ext>
            </a:extLst>
          </p:cNvPr>
          <p:cNvSpPr txBox="1"/>
          <p:nvPr/>
        </p:nvSpPr>
        <p:spPr>
          <a:xfrm>
            <a:off x="3047391" y="6269053"/>
            <a:ext cx="6097218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Published online: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April 22, 2024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GE Journal - Sociedade Portuguesa de Gastrenterologia">
            <a:extLst>
              <a:ext uri="{FF2B5EF4-FFF2-40B4-BE49-F238E27FC236}">
                <a16:creationId xmlns:a16="http://schemas.microsoft.com/office/drawing/2014/main" id="{36AF6D60-4166-F0FC-FBF2-45C7D0A4C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469" y="491013"/>
            <a:ext cx="1791007" cy="47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">
            <a:extLst>
              <a:ext uri="{FF2B5EF4-FFF2-40B4-BE49-F238E27FC236}">
                <a16:creationId xmlns:a16="http://schemas.microsoft.com/office/drawing/2014/main" id="{37A103BC-2458-0A27-3769-92721550C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206" y="96889"/>
            <a:ext cx="2442667" cy="128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0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6A368B-F1C0-6DBE-9980-46F94C980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089"/>
            <a:ext cx="6308750" cy="779863"/>
          </a:xfrm>
        </p:spPr>
        <p:txBody>
          <a:bodyPr>
            <a:normAutofit/>
          </a:bodyPr>
          <a:lstStyle/>
          <a:p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172E5E9-6315-2C5E-169B-1AA4C355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4005"/>
            <a:ext cx="9380621" cy="188302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Cirrhosis </a:t>
            </a:r>
            <a:r>
              <a:rPr lang="en-US" sz="18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is one of the major causes of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morbidity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mortality </a:t>
            </a:r>
            <a:r>
              <a:rPr lang="en-US" sz="18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worldwide;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  <a:r>
              <a:rPr lang="en-US" sz="1800" b="1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Hypertension 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driver</a:t>
            </a:r>
            <a:r>
              <a:rPr lang="pt-PT" sz="1800" b="0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PT" sz="1800" b="0" i="0" u="none" strike="noStrike" dirty="0" err="1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pt-PT" sz="1800" b="0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0" i="0" u="none" strike="noStrik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800" b="0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0" i="0" u="none" strike="noStrike" dirty="0" err="1">
                <a:latin typeface="Arial" panose="020B0604020202020204" pitchFamily="34" charset="0"/>
                <a:cs typeface="Arial" panose="020B0604020202020204" pitchFamily="34" charset="0"/>
              </a:rPr>
              <a:t>cirrhosis-related</a:t>
            </a:r>
            <a:r>
              <a:rPr lang="pt-PT" sz="1800" b="0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0" i="0" u="none" strike="noStrike" dirty="0" err="1">
                <a:latin typeface="Arial" panose="020B0604020202020204" pitchFamily="34" charset="0"/>
                <a:cs typeface="Arial" panose="020B0604020202020204" pitchFamily="34" charset="0"/>
              </a:rPr>
              <a:t>complications</a:t>
            </a:r>
            <a:r>
              <a:rPr lang="pt-PT" sz="1800" b="0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(ascites, </a:t>
            </a:r>
            <a:r>
              <a:rPr lang="pt-PT" sz="1800" b="0" i="0" u="none" strike="noStrike" dirty="0" err="1">
                <a:latin typeface="Arial" panose="020B0604020202020204" pitchFamily="34" charset="0"/>
                <a:cs typeface="Arial" panose="020B0604020202020204" pitchFamily="34" charset="0"/>
              </a:rPr>
              <a:t>variceal</a:t>
            </a:r>
            <a:r>
              <a:rPr lang="pt-PT" sz="1800" b="0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0" i="0" u="none" strike="noStrike" dirty="0" err="1">
                <a:latin typeface="Arial" panose="020B0604020202020204" pitchFamily="34" charset="0"/>
                <a:cs typeface="Arial" panose="020B0604020202020204" pitchFamily="34" charset="0"/>
              </a:rPr>
              <a:t>bleeding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defined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hepatic</a:t>
            </a: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venous</a:t>
            </a: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 (HVPG) &gt; 5 </a:t>
            </a:r>
            <a:r>
              <a:rPr lang="pt-P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endParaRPr lang="en-US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GE Journal - Sociedade Portuguesa de Gastrenterologia">
            <a:extLst>
              <a:ext uri="{FF2B5EF4-FFF2-40B4-BE49-F238E27FC236}">
                <a16:creationId xmlns:a16="http://schemas.microsoft.com/office/drawing/2014/main" id="{01B36F14-8C94-5DCA-69F1-092AB104E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469" y="491013"/>
            <a:ext cx="1791007" cy="47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ome">
            <a:extLst>
              <a:ext uri="{FF2B5EF4-FFF2-40B4-BE49-F238E27FC236}">
                <a16:creationId xmlns:a16="http://schemas.microsoft.com/office/drawing/2014/main" id="{2591FB11-8EC5-A591-DB62-FABD92F88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206" y="96889"/>
            <a:ext cx="2442667" cy="128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93FBA9E6-FC18-9634-64CF-9768E51FDFE9}"/>
              </a:ext>
            </a:extLst>
          </p:cNvPr>
          <p:cNvSpPr txBox="1"/>
          <p:nvPr/>
        </p:nvSpPr>
        <p:spPr>
          <a:xfrm>
            <a:off x="838200" y="233273"/>
            <a:ext cx="2162772" cy="40011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endParaRPr lang="pt-P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2F125B02-7266-384A-3BAF-4B0500D23058}"/>
              </a:ext>
            </a:extLst>
          </p:cNvPr>
          <p:cNvSpPr txBox="1"/>
          <p:nvPr/>
        </p:nvSpPr>
        <p:spPr>
          <a:xfrm>
            <a:off x="838200" y="4047699"/>
            <a:ext cx="8456875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Detection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clinically</a:t>
            </a: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significant</a:t>
            </a: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 portal </a:t>
            </a:r>
            <a:r>
              <a:rPr lang="pt-P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 (CSPH)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chronic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liver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essentail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guiding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management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to improve </a:t>
            </a:r>
            <a:r>
              <a:rPr lang="pt-P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prognosis</a:t>
            </a:r>
            <a:endParaRPr 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9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FE89ADC6-72CB-D48F-0AD3-98897661C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089"/>
            <a:ext cx="6308750" cy="779863"/>
          </a:xfrm>
        </p:spPr>
        <p:txBody>
          <a:bodyPr>
            <a:normAutofit/>
          </a:bodyPr>
          <a:lstStyle/>
          <a:p>
            <a:r>
              <a:rPr lang="pt-PT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pt-P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4F7C67D-912E-5F66-8A31-B41E76A1BE34}"/>
              </a:ext>
            </a:extLst>
          </p:cNvPr>
          <p:cNvSpPr txBox="1"/>
          <p:nvPr/>
        </p:nvSpPr>
        <p:spPr>
          <a:xfrm>
            <a:off x="838200" y="233273"/>
            <a:ext cx="2162772" cy="40011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endParaRPr lang="pt-P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5B81D92-30DA-E29D-615F-0735A18F3A23}"/>
              </a:ext>
            </a:extLst>
          </p:cNvPr>
          <p:cNvSpPr txBox="1"/>
          <p:nvPr/>
        </p:nvSpPr>
        <p:spPr>
          <a:xfrm>
            <a:off x="838200" y="1582827"/>
            <a:ext cx="6094674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8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pt-PT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pt-PT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approaches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for measurement</a:t>
            </a:r>
            <a:r>
              <a:rPr lang="en-US" sz="1800" b="0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of HVPG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ACF1F8D8-9372-B955-0A0F-0E4E611E9849}"/>
              </a:ext>
            </a:extLst>
          </p:cNvPr>
          <p:cNvSpPr txBox="1"/>
          <p:nvPr/>
        </p:nvSpPr>
        <p:spPr>
          <a:xfrm>
            <a:off x="1236783" y="2164859"/>
            <a:ext cx="56960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Non-invasive: serum markers, fibrosis scores, ultrasound, CT, MRI, liver and spleen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elastography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32B1CA69-E0FD-AAB0-7F4B-CF694EE5D7A6}"/>
              </a:ext>
            </a:extLst>
          </p:cNvPr>
          <p:cNvSpPr txBox="1"/>
          <p:nvPr/>
        </p:nvSpPr>
        <p:spPr>
          <a:xfrm>
            <a:off x="1236783" y="3125165"/>
            <a:ext cx="56960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Invasive:</a:t>
            </a:r>
            <a:r>
              <a:rPr lang="en-US" sz="1800" b="0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HVPG through catheterization of hepatic veins or through endoscopy ultrasound.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12384A7B-995B-5493-71DA-A6EF70040D22}"/>
              </a:ext>
            </a:extLst>
          </p:cNvPr>
          <p:cNvSpPr txBox="1"/>
          <p:nvPr/>
        </p:nvSpPr>
        <p:spPr>
          <a:xfrm>
            <a:off x="838200" y="4181615"/>
            <a:ext cx="5817042" cy="2585323"/>
          </a:xfrm>
          <a:prstGeom prst="rect">
            <a:avLst/>
          </a:prstGeom>
          <a:solidFill>
            <a:srgbClr val="EFF7FF"/>
          </a:solidFill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HVPG</a:t>
            </a:r>
            <a:r>
              <a:rPr lang="pt-PT" sz="1800" b="1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1" i="0" u="none" strike="noStrike" dirty="0" err="1">
                <a:latin typeface="Arial" panose="020B0604020202020204" pitchFamily="34" charset="0"/>
                <a:cs typeface="Arial" panose="020B0604020202020204" pitchFamily="34" charset="0"/>
              </a:rPr>
              <a:t>measurement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through catheterization of hepatic veins is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gold-standard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but has some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limitations</a:t>
            </a:r>
            <a:r>
              <a:rPr lang="pt-PT" sz="1800" b="0" i="0" u="none" strike="no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b="1" dirty="0" err="1">
                <a:latin typeface="Arial" panose="020B0604020202020204" pitchFamily="34" charset="0"/>
                <a:cs typeface="Arial" panose="020B0604020202020204" pitchFamily="34" charset="0"/>
              </a:rPr>
              <a:t>Liver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 spleen </a:t>
            </a:r>
            <a:r>
              <a:rPr lang="pt-PT" b="1" dirty="0" err="1">
                <a:latin typeface="Arial" panose="020B0604020202020204" pitchFamily="34" charset="0"/>
                <a:cs typeface="Arial" panose="020B0604020202020204" pitchFamily="34" charset="0"/>
              </a:rPr>
              <a:t>elastography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pt-PT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b="1" dirty="0" err="1">
                <a:latin typeface="Arial" panose="020B0604020202020204" pitchFamily="34" charset="0"/>
                <a:cs typeface="Arial" panose="020B0604020202020204" pitchFamily="34" charset="0"/>
              </a:rPr>
              <a:t>promising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 non-</a:t>
            </a:r>
            <a:r>
              <a:rPr lang="pt-PT" b="1" dirty="0" err="1">
                <a:latin typeface="Arial" panose="020B0604020202020204" pitchFamily="34" charset="0"/>
                <a:cs typeface="Arial" panose="020B0604020202020204" pitchFamily="34" charset="0"/>
              </a:rPr>
              <a:t>invasive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b="1" dirty="0" err="1"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for a </a:t>
            </a:r>
            <a:r>
              <a:rPr lang="pt-PT" dirty="0" err="1">
                <a:latin typeface="Arial" panose="020B0604020202020204" pitchFamily="34" charset="0"/>
                <a:cs typeface="Arial" panose="020B0604020202020204" pitchFamily="34" charset="0"/>
              </a:rPr>
              <a:t>correct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dirty="0" err="1">
                <a:latin typeface="Arial" panose="020B0604020202020204" pitchFamily="34" charset="0"/>
                <a:cs typeface="Arial" panose="020B0604020202020204" pitchFamily="34" charset="0"/>
              </a:rPr>
              <a:t>determination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HVPG</a:t>
            </a:r>
          </a:p>
        </p:txBody>
      </p:sp>
      <p:pic>
        <p:nvPicPr>
          <p:cNvPr id="24" name="Gráfico 23" descr="Distintivo com preenchimento sólido">
            <a:extLst>
              <a:ext uri="{FF2B5EF4-FFF2-40B4-BE49-F238E27FC236}">
                <a16:creationId xmlns:a16="http://schemas.microsoft.com/office/drawing/2014/main" id="{46F52705-4384-5CB3-B0FB-2F881F5E7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140315"/>
            <a:ext cx="398583" cy="398583"/>
          </a:xfrm>
          <a:prstGeom prst="rect">
            <a:avLst/>
          </a:prstGeom>
        </p:spPr>
      </p:pic>
      <p:pic>
        <p:nvPicPr>
          <p:cNvPr id="26" name="Gráfico 25" descr="Distintivo 1 com preenchimento sólido">
            <a:extLst>
              <a:ext uri="{FF2B5EF4-FFF2-40B4-BE49-F238E27FC236}">
                <a16:creationId xmlns:a16="http://schemas.microsoft.com/office/drawing/2014/main" id="{1BB7A404-7BC2-C432-929C-BB32C0C653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200" y="2175618"/>
            <a:ext cx="398583" cy="39858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240" y="896271"/>
            <a:ext cx="50292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77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202</Words>
  <Application>Microsoft Office PowerPoint</Application>
  <PresentationFormat>Ecrã Panorâmico</PresentationFormat>
  <Paragraphs>17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Non-Invasive versus Invasive Assessment of Portal Hypertension in Chronic Liver Disease</vt:lpstr>
      <vt:lpstr>Background</vt:lpstr>
      <vt:lpstr>Main findings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Steroid-Refractory Acute Severe Ulcerative Colitis in Infliximab-Experienced Patients</dc:title>
  <dc:creator>Joana Revés</dc:creator>
  <cp:lastModifiedBy>Joana Rodrigues</cp:lastModifiedBy>
  <cp:revision>6</cp:revision>
  <dcterms:created xsi:type="dcterms:W3CDTF">2024-07-23T16:17:58Z</dcterms:created>
  <dcterms:modified xsi:type="dcterms:W3CDTF">2024-11-12T15:40:06Z</dcterms:modified>
</cp:coreProperties>
</file>