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906000" cy="6858000" type="A4"/>
  <p:notesSz cx="9929813" cy="67992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E43"/>
    <a:srgbClr val="0A1F49"/>
    <a:srgbClr val="F5534B"/>
    <a:srgbClr val="FEEEED"/>
    <a:srgbClr val="9ACA3C"/>
    <a:srgbClr val="006838"/>
    <a:srgbClr val="FFFFFF"/>
    <a:srgbClr val="AE0021"/>
    <a:srgbClr val="349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0" d="100"/>
          <a:sy n="70" d="100"/>
        </p:scale>
        <p:origin x="48" y="-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6012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369820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24158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305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9657649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9872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7754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56605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113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8553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82972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B8FE8-6BC6-48BF-B1ED-2A64ADD710D5}" type="datetimeFigureOut">
              <a:rPr lang="pt-PT" smtClean="0"/>
              <a:t>18/12/2024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226E7-9FA9-42A8-B909-7B4CFD71750A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41376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Agrupar 4">
            <a:extLst>
              <a:ext uri="{FF2B5EF4-FFF2-40B4-BE49-F238E27FC236}">
                <a16:creationId xmlns:a16="http://schemas.microsoft.com/office/drawing/2014/main" id="{E9D48EF6-325D-36A2-C275-85390905BE16}"/>
              </a:ext>
            </a:extLst>
          </p:cNvPr>
          <p:cNvGrpSpPr/>
          <p:nvPr/>
        </p:nvGrpSpPr>
        <p:grpSpPr>
          <a:xfrm>
            <a:off x="4762773" y="0"/>
            <a:ext cx="5160224" cy="6858000"/>
            <a:chOff x="4762773" y="0"/>
            <a:chExt cx="5160224" cy="6858000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318EA648-992C-9313-CC76-3B63D1FAF5C1}"/>
                </a:ext>
              </a:extLst>
            </p:cNvPr>
            <p:cNvSpPr/>
            <p:nvPr/>
          </p:nvSpPr>
          <p:spPr>
            <a:xfrm>
              <a:off x="4762773" y="0"/>
              <a:ext cx="5160224" cy="6858000"/>
            </a:xfrm>
            <a:prstGeom prst="rect">
              <a:avLst/>
            </a:prstGeom>
            <a:solidFill>
              <a:srgbClr val="0A1F4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  <p:pic>
          <p:nvPicPr>
            <p:cNvPr id="4" name="Imagem 3" descr="Uma imagem com texto, captura de ecrã, design gráfico, desenho&#10;&#10;Descrição gerada automaticamente">
              <a:extLst>
                <a:ext uri="{FF2B5EF4-FFF2-40B4-BE49-F238E27FC236}">
                  <a16:creationId xmlns:a16="http://schemas.microsoft.com/office/drawing/2014/main" id="{B76DDD46-B7DF-32B0-E6A6-FD5093D31C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01759" y="7883"/>
              <a:ext cx="4504065" cy="68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87880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A407BEB9-9C61-26C4-DA28-88CAF561FFF9}"/>
              </a:ext>
            </a:extLst>
          </p:cNvPr>
          <p:cNvSpPr txBox="1"/>
          <p:nvPr/>
        </p:nvSpPr>
        <p:spPr>
          <a:xfrm>
            <a:off x="1" y="0"/>
            <a:ext cx="4953000" cy="667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PT" sz="1400" b="1" dirty="0">
                <a:solidFill>
                  <a:srgbClr val="FFAE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PANCREATITE AGUDA | 20 março | 6ª feira</a:t>
            </a:r>
          </a:p>
          <a:p>
            <a:pPr algn="ctr">
              <a:lnSpc>
                <a:spcPct val="115000"/>
              </a:lnSpc>
            </a:pP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09:10	Abertura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Eduardo Rodrigues-Pinto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09:20	Diagnóstico e Investigação etiológica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Alexandra Fernandes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09:40	Pancreatite aguda recorrente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Susana Marques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10:00	Avaliação da severidade – que scores? qual o melhor?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tba</a:t>
            </a:r>
            <a:endParaRPr lang="pt-PT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-447675"/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-447675"/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10:20	Terapêutica inicial (fluidoterapia). Suporte nutricional (dieta oral, nutrição entérica e parentérica</a:t>
            </a:r>
            <a:r>
              <a:rPr lang="pt-PT" sz="11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Antibioterapia – quando?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tba</a:t>
            </a:r>
            <a:endParaRPr lang="pt-PT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10:40	Avaliação imagiológica – indicações e timing para realização de TC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Luísa Andrade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FFAE4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b="1" dirty="0">
                <a:solidFill>
                  <a:srgbClr val="FFAE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11:00	Intervalo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11:20	Indicações timing para realização de CPRE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Eduardo Rodrigues Pinto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-447675"/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-447675"/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11:40	Complicações locais da PA: PSQ, </a:t>
            </a:r>
            <a:r>
              <a:rPr lang="pt-PT" sz="1100" dirty="0">
                <a:solidFill>
                  <a:srgbClr val="041F4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coleção</a:t>
            </a:r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necrótica aguda, WON. Indicações e timing para intervenção na PA necrotizante e PSQ. Abordagem endoscópica das coleções peripancreáticas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Miguel Bispo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FFAE4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b="1" dirty="0">
                <a:solidFill>
                  <a:srgbClr val="FFAE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12:00	Almoço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13:20	Timing para colecistectomia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7675"/>
            <a:r>
              <a:rPr lang="pt-PT" sz="11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tba</a:t>
            </a:r>
            <a:endParaRPr lang="pt-PT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447675"/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447675"/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13:40	Síndrome compartimental </a:t>
            </a:r>
            <a:r>
              <a:rPr lang="pt-PT" sz="1100" dirty="0">
                <a:solidFill>
                  <a:srgbClr val="041F4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</a:t>
            </a:r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bdominal: abordagem diagnóstica e terapêutica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0215" indent="-635"/>
            <a:r>
              <a:rPr lang="pt-PT" sz="11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tba</a:t>
            </a:r>
            <a:endParaRPr lang="pt-PT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14:00	PA pós CPRE (definição, profilaxia, terapêutica)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tba</a:t>
            </a:r>
            <a:endParaRPr lang="pt-PT" sz="11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14:20	Casos clínicos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FFAE4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b="1" dirty="0">
                <a:solidFill>
                  <a:srgbClr val="FFAE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15:00	Fim dos trabalhos</a:t>
            </a:r>
            <a:endParaRPr lang="pt-PT" sz="1100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4B2038C-D5CE-89C3-AC09-0688498A5E98}"/>
              </a:ext>
            </a:extLst>
          </p:cNvPr>
          <p:cNvSpPr txBox="1"/>
          <p:nvPr/>
        </p:nvSpPr>
        <p:spPr>
          <a:xfrm>
            <a:off x="4952999" y="0"/>
            <a:ext cx="4953000" cy="5292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pt-PT" sz="1400" b="1" dirty="0">
                <a:solidFill>
                  <a:srgbClr val="FFAE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PANCREATITE CRÓNICA | 21 março | sábado</a:t>
            </a:r>
          </a:p>
          <a:p>
            <a:pPr algn="ctr">
              <a:lnSpc>
                <a:spcPct val="115000"/>
              </a:lnSpc>
            </a:pPr>
            <a:endParaRPr lang="pt-PT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09:20	Definição e classificação etiológica – estratégia de Investigação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Richard Azevedo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09:40	Vigilância imagiológica do doente com pancreatite crónica – como e 	quando? (TC? EUS? RMN?)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Filipe Vilas Boas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10:00	Pancreatite autoimune – estratégia diagnóstica e terapêutica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Tiago Cúrdia Gonçalves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10:20	Insuficiência pancreática exócrina – como diagnosticar e como tratar?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Joana Carvalho</a:t>
            </a:r>
            <a:endParaRPr lang="pt-PT" sz="11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10:40	Insuficiência pancreática endócrina / DMt3c (</a:t>
            </a:r>
            <a:r>
              <a:rPr lang="pt-PT" sz="1100" dirty="0">
                <a:solidFill>
                  <a:srgbClr val="041F4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diagnóstico</a:t>
            </a:r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e 	terapêutica)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Nuno Vicente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-447675"/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47675" indent="-447675"/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11:00	Terapêutica Endoscópica na PC - Indicações e resultado.  Estenose/obstrução do ducto pancreático e VBP. Tratamento da Dor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Ricardo Rio Tinto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FFAE4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b="1" dirty="0">
                <a:solidFill>
                  <a:srgbClr val="FFAE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11:20	Intervalo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11:40	Terapêutica </a:t>
            </a:r>
            <a:r>
              <a:rPr lang="pt-PT" sz="1100" dirty="0">
                <a:solidFill>
                  <a:srgbClr val="041F49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cirúrgica</a:t>
            </a:r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na PC: indicações; tipos de cirurgia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Tiago Bouça Machado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12:00	Diagnóstico diferencial entre pseudomassa inflamatória e cancro do 	pâncreas (papel da EUS, elastografia, CE-EUS, FNA/FNB)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449580"/>
            <a:r>
              <a:rPr lang="pt-PT" sz="1100" i="1" dirty="0">
                <a:solidFill>
                  <a:srgbClr val="2845E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Eduardo Pereira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dirty="0">
                <a:solidFill>
                  <a:srgbClr val="041F49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12:20	Casos Clínicos</a:t>
            </a:r>
            <a:endParaRPr lang="pt-PT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pt-PT" sz="500" b="1" dirty="0">
              <a:solidFill>
                <a:srgbClr val="FFAE43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pt-PT" sz="1100" b="1" dirty="0">
                <a:solidFill>
                  <a:srgbClr val="FFAE4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13:00	Fim do curso</a:t>
            </a:r>
            <a:endParaRPr lang="pt-PT" sz="1100" dirty="0">
              <a:solidFill>
                <a:srgbClr val="041F49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8266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811</TotalTime>
  <Words>353</Words>
  <Application>Microsoft Office PowerPoint</Application>
  <PresentationFormat>Papel A4 (210x297 mm)</PresentationFormat>
  <Paragraphs>73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Andreia Neto</dc:creator>
  <cp:lastModifiedBy>Andreia Neto - SPG</cp:lastModifiedBy>
  <cp:revision>51</cp:revision>
  <cp:lastPrinted>2022-12-19T15:34:58Z</cp:lastPrinted>
  <dcterms:created xsi:type="dcterms:W3CDTF">2021-09-07T09:51:11Z</dcterms:created>
  <dcterms:modified xsi:type="dcterms:W3CDTF">2024-12-18T11:15:13Z</dcterms:modified>
</cp:coreProperties>
</file>